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9" r:id="rId3"/>
    <p:sldId id="318" r:id="rId5"/>
    <p:sldId id="417" r:id="rId6"/>
    <p:sldId id="284" r:id="rId7"/>
    <p:sldId id="415" r:id="rId8"/>
    <p:sldId id="416" r:id="rId9"/>
    <p:sldId id="418" r:id="rId10"/>
    <p:sldId id="419" r:id="rId11"/>
    <p:sldId id="420" r:id="rId12"/>
    <p:sldId id="421" r:id="rId13"/>
    <p:sldId id="422" r:id="rId14"/>
    <p:sldId id="423" r:id="rId15"/>
    <p:sldId id="429" r:id="rId16"/>
    <p:sldId id="425" r:id="rId17"/>
    <p:sldId id="426" r:id="rId18"/>
    <p:sldId id="428" r:id="rId19"/>
    <p:sldId id="430" r:id="rId20"/>
    <p:sldId id="431" r:id="rId21"/>
    <p:sldId id="433" r:id="rId22"/>
    <p:sldId id="434" r:id="rId23"/>
    <p:sldId id="432" r:id="rId24"/>
    <p:sldId id="435" r:id="rId25"/>
    <p:sldId id="387" r:id="rId26"/>
    <p:sldId id="384" r:id="rId27"/>
    <p:sldId id="393" r:id="rId28"/>
    <p:sldId id="385" r:id="rId29"/>
    <p:sldId id="382" r:id="rId30"/>
    <p:sldId id="386" r:id="rId31"/>
    <p:sldId id="388" r:id="rId32"/>
    <p:sldId id="389" r:id="rId33"/>
    <p:sldId id="390" r:id="rId34"/>
    <p:sldId id="391" r:id="rId35"/>
    <p:sldId id="392" r:id="rId36"/>
    <p:sldId id="394" r:id="rId37"/>
    <p:sldId id="265" r:id="rId38"/>
    <p:sldId id="355" r:id="rId39"/>
    <p:sldId id="396" r:id="rId40"/>
    <p:sldId id="395" r:id="rId41"/>
    <p:sldId id="397" r:id="rId42"/>
    <p:sldId id="398" r:id="rId43"/>
    <p:sldId id="399" r:id="rId44"/>
    <p:sldId id="400" r:id="rId45"/>
    <p:sldId id="401" r:id="rId46"/>
    <p:sldId id="260" r:id="rId47"/>
    <p:sldId id="402" r:id="rId48"/>
    <p:sldId id="288" r:id="rId49"/>
  </p:sldIdLst>
  <p:sldSz cx="12192000" cy="6858000"/>
  <p:notesSz cx="6858000" cy="9144000"/>
  <p:custDataLst>
    <p:tags r:id="rId5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801"/>
    <a:srgbClr val="F1DA22"/>
    <a:srgbClr val="D5BC5F"/>
    <a:srgbClr val="E5DE23"/>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519" autoAdjust="0"/>
  </p:normalViewPr>
  <p:slideViewPr>
    <p:cSldViewPr snapToGrid="0" showGuides="1">
      <p:cViewPr varScale="1">
        <p:scale>
          <a:sx n="87" d="100"/>
          <a:sy n="87" d="100"/>
        </p:scale>
        <p:origin x="624" y="72"/>
      </p:cViewPr>
      <p:guideLst>
        <p:guide orient="horz" pos="2288"/>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95.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6C37E-11D3-4DB8-A57E-70919EAB46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152D9-5CC7-4E9D-A5C4-B9CCFF0E5E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BF8152D9-5CC7-4E9D-A5C4-B9CCFF0E5EE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248411" y="1930399"/>
            <a:ext cx="4325075" cy="2565401"/>
          </a:xfrm>
          <a:custGeom>
            <a:avLst/>
            <a:gdLst>
              <a:gd name="connsiteX0" fmla="*/ 0 w 4325075"/>
              <a:gd name="connsiteY0" fmla="*/ 0 h 2565401"/>
              <a:gd name="connsiteX1" fmla="*/ 4325075 w 4325075"/>
              <a:gd name="connsiteY1" fmla="*/ 0 h 2565401"/>
              <a:gd name="connsiteX2" fmla="*/ 4325075 w 4325075"/>
              <a:gd name="connsiteY2" fmla="*/ 2565401 h 2565401"/>
              <a:gd name="connsiteX3" fmla="*/ 0 w 4325075"/>
              <a:gd name="connsiteY3" fmla="*/ 2565401 h 2565401"/>
            </a:gdLst>
            <a:ahLst/>
            <a:cxnLst>
              <a:cxn ang="0">
                <a:pos x="connsiteX0" y="connsiteY0"/>
              </a:cxn>
              <a:cxn ang="0">
                <a:pos x="connsiteX1" y="connsiteY1"/>
              </a:cxn>
              <a:cxn ang="0">
                <a:pos x="connsiteX2" y="connsiteY2"/>
              </a:cxn>
              <a:cxn ang="0">
                <a:pos x="connsiteX3" y="connsiteY3"/>
              </a:cxn>
            </a:cxnLst>
            <a:rect l="l" t="t" r="r" b="b"/>
            <a:pathLst>
              <a:path w="4325075" h="2565401">
                <a:moveTo>
                  <a:pt x="0" y="0"/>
                </a:moveTo>
                <a:lnTo>
                  <a:pt x="4325075" y="0"/>
                </a:lnTo>
                <a:lnTo>
                  <a:pt x="4325075" y="2565401"/>
                </a:lnTo>
                <a:lnTo>
                  <a:pt x="0" y="2565401"/>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00894"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858407"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7815919"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791C74C5-49C3-4B91-9805-E5C47E5A7A90}"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52400" y="150586"/>
            <a:ext cx="11887200" cy="655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tags" Target="../tags/tag56.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5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tags" Target="../tags/tag5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tags" Target="../tags/tag60.xml"/><Relationship Id="rId1" Type="http://schemas.openxmlformats.org/officeDocument/2006/relationships/tags" Target="../tags/tag5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image" Target="../media/image27.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notesSlide" Target="../notesSlides/notesSlide2.xml"/><Relationship Id="rId18" Type="http://schemas.openxmlformats.org/officeDocument/2006/relationships/slideLayout" Target="../slideLayouts/slideLayout2.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9" Type="http://schemas.openxmlformats.org/officeDocument/2006/relationships/notesSlide" Target="../notesSlides/notesSlide24.xml"/><Relationship Id="rId28" Type="http://schemas.openxmlformats.org/officeDocument/2006/relationships/slideLayout" Target="../slideLayouts/slideLayout2.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notesSlide" Target="../notesSlides/notesSlide3.xml"/><Relationship Id="rId12" Type="http://schemas.openxmlformats.org/officeDocument/2006/relationships/slideLayout" Target="../slideLayouts/slideLayout3.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tags" Target="../tags/tag88.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tags" Target="../tags/tag89.xml"/><Relationship Id="rId1" Type="http://schemas.openxmlformats.org/officeDocument/2006/relationships/image" Target="../media/image40.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tags" Target="../tags/tag90.xml"/><Relationship Id="rId1" Type="http://schemas.openxmlformats.org/officeDocument/2006/relationships/image" Target="../media/image40.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tags" Target="../tags/tag91.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tags" Target="../tags/tag94.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7" Type="http://schemas.openxmlformats.org/officeDocument/2006/relationships/notesSlide" Target="../notesSlides/notesSlide6.xml"/><Relationship Id="rId26" Type="http://schemas.openxmlformats.org/officeDocument/2006/relationships/slideLayout" Target="../slideLayouts/slideLayout4.xml"/><Relationship Id="rId25" Type="http://schemas.openxmlformats.org/officeDocument/2006/relationships/tags" Target="../tags/tag50.xml"/><Relationship Id="rId24" Type="http://schemas.openxmlformats.org/officeDocument/2006/relationships/tags" Target="../tags/tag49.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7.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tags" Target="../tags/tag53.xml"/><Relationship Id="rId2" Type="http://schemas.openxmlformats.org/officeDocument/2006/relationships/image" Target="../media/image11.png"/><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5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sp>
        <p:nvSpPr>
          <p:cNvPr id="4" name="矩形 3"/>
          <p:cNvSpPr/>
          <p:nvPr/>
        </p:nvSpPr>
        <p:spPr>
          <a:xfrm>
            <a:off x="0" y="0"/>
            <a:ext cx="12192000" cy="6858000"/>
          </a:xfrm>
          <a:prstGeom prst="rect">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rotWithShape="1">
          <a:blip r:embed="rId2" cstate="screen"/>
          <a:srcRect/>
          <a:stretch>
            <a:fillRect/>
          </a:stretch>
        </p:blipFill>
        <p:spPr>
          <a:xfrm>
            <a:off x="1735771" y="4055543"/>
            <a:ext cx="8864352" cy="1359243"/>
          </a:xfrm>
          <a:prstGeom prst="rect">
            <a:avLst/>
          </a:prstGeom>
        </p:spPr>
      </p:pic>
      <p:grpSp>
        <p:nvGrpSpPr>
          <p:cNvPr id="23" name="组合 22"/>
          <p:cNvGrpSpPr/>
          <p:nvPr/>
        </p:nvGrpSpPr>
        <p:grpSpPr>
          <a:xfrm>
            <a:off x="1688976" y="1344613"/>
            <a:ext cx="8839200" cy="4168774"/>
            <a:chOff x="1688976" y="1344613"/>
            <a:chExt cx="8839200" cy="4168774"/>
          </a:xfrm>
        </p:grpSpPr>
        <p:sp>
          <p:nvSpPr>
            <p:cNvPr id="5" name="矩形 4"/>
            <p:cNvSpPr/>
            <p:nvPr/>
          </p:nvSpPr>
          <p:spPr>
            <a:xfrm>
              <a:off x="1688976" y="1344613"/>
              <a:ext cx="8839200"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13270" y="1554164"/>
              <a:ext cx="8365460" cy="3730624"/>
              <a:chOff x="1676400" y="1770052"/>
              <a:chExt cx="8839200" cy="3941890"/>
            </a:xfrm>
          </p:grpSpPr>
          <p:sp>
            <p:nvSpPr>
              <p:cNvPr id="8" name="任意多边形 7"/>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flipH="1">
                <a:off x="1019175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flipV="1">
                <a:off x="1019175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1825813" y="2402749"/>
            <a:ext cx="8545929" cy="830997"/>
          </a:xfrm>
          <a:prstGeom prst="rect">
            <a:avLst/>
          </a:prstGeom>
          <a:noFill/>
        </p:spPr>
        <p:txBody>
          <a:bodyPr wrap="non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a:ea typeface="微软雅黑" panose="020B0503020204020204" charset="-122"/>
              </a:rPr>
              <a:t>福小旅原型设计</a:t>
            </a:r>
            <a:r>
              <a:rPr lang="en-US" altLang="zh-CN" sz="4800" b="1" dirty="0">
                <a:solidFill>
                  <a:schemeClr val="accent1"/>
                </a:solidFill>
                <a:latin typeface="Arial" panose="020B0604020202020204"/>
                <a:ea typeface="微软雅黑" panose="020B0503020204020204" charset="-122"/>
              </a:rPr>
              <a:t>+</a:t>
            </a:r>
            <a:r>
              <a:rPr lang="zh-CN" altLang="en-US" sz="4800" b="1" dirty="0">
                <a:solidFill>
                  <a:schemeClr val="accent1"/>
                </a:solidFill>
                <a:latin typeface="Arial" panose="020B0604020202020204"/>
                <a:ea typeface="微软雅黑" panose="020B0503020204020204" charset="-122"/>
              </a:rPr>
              <a:t>概要设计答辩</a:t>
            </a:r>
            <a:endParaRPr lang="zh-CN" altLang="en-US" sz="4800" b="1" dirty="0">
              <a:solidFill>
                <a:schemeClr val="accent1"/>
              </a:solidFill>
              <a:latin typeface="Arial" panose="020B0604020202020204"/>
              <a:ea typeface="微软雅黑" panose="020B0503020204020204" charset="-122"/>
            </a:endParaRPr>
          </a:p>
        </p:txBody>
      </p:sp>
      <p:grpSp>
        <p:nvGrpSpPr>
          <p:cNvPr id="24" name="组合 23"/>
          <p:cNvGrpSpPr/>
          <p:nvPr/>
        </p:nvGrpSpPr>
        <p:grpSpPr>
          <a:xfrm>
            <a:off x="2925899" y="3394215"/>
            <a:ext cx="6340202" cy="460080"/>
            <a:chOff x="2928673" y="3578469"/>
            <a:chExt cx="6340202" cy="460080"/>
          </a:xfrm>
        </p:grpSpPr>
        <p:cxnSp>
          <p:nvCxnSpPr>
            <p:cNvPr id="17" name="直接连接符 16"/>
            <p:cNvCxnSpPr/>
            <p:nvPr/>
          </p:nvCxnSpPr>
          <p:spPr>
            <a:xfrm>
              <a:off x="3067050" y="357846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67050" y="403854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28673" y="3623843"/>
              <a:ext cx="6340202" cy="368300"/>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sym typeface="+mn-ea"/>
                </a:rPr>
                <a:t>原型设计</a:t>
              </a:r>
              <a:r>
                <a:rPr lang="en-US" altLang="zh-CN"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sym typeface="+mn-ea"/>
                </a:rPr>
                <a:t>+</a:t>
              </a:r>
              <a:r>
                <a:rPr lang="zh-CN" altLang="en-US"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sym typeface="+mn-ea"/>
                </a:rPr>
                <a:t>概要设计</a:t>
              </a:r>
              <a:endPar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grpSp>
      <p:sp>
        <p:nvSpPr>
          <p:cNvPr id="2" name="文本框 1"/>
          <p:cNvSpPr txBox="1"/>
          <p:nvPr/>
        </p:nvSpPr>
        <p:spPr>
          <a:xfrm>
            <a:off x="7817485" y="4550410"/>
            <a:ext cx="2334895" cy="368300"/>
          </a:xfrm>
          <a:prstGeom prst="rect">
            <a:avLst/>
          </a:prstGeom>
          <a:noFill/>
        </p:spPr>
        <p:txBody>
          <a:bodyPr wrap="square" rtlCol="0">
            <a:spAutoFit/>
          </a:bodyPr>
          <a:lstStyle/>
          <a:p>
            <a:r>
              <a:rPr lang="zh-CN" altLang="en-US"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rPr>
              <a:t>汇报小组：软工硬做</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7" name="图片 6"/>
          <p:cNvPicPr>
            <a:picLocks noChangeAspect="1"/>
          </p:cNvPicPr>
          <p:nvPr/>
        </p:nvPicPr>
        <p:blipFill>
          <a:blip r:embed="rId1"/>
          <a:srcRect l="4907" t="1096" r="2014"/>
          <a:stretch>
            <a:fillRect/>
          </a:stretch>
        </p:blipFill>
        <p:spPr>
          <a:xfrm>
            <a:off x="6120000" y="1440000"/>
            <a:ext cx="2510445" cy="5183216"/>
          </a:xfrm>
          <a:prstGeom prst="rect">
            <a:avLst/>
          </a:prstGeom>
        </p:spPr>
      </p:pic>
      <p:pic>
        <p:nvPicPr>
          <p:cNvPr id="11" name="图片 10"/>
          <p:cNvPicPr>
            <a:picLocks noChangeAspect="1"/>
          </p:cNvPicPr>
          <p:nvPr/>
        </p:nvPicPr>
        <p:blipFill>
          <a:blip r:embed="rId2"/>
          <a:srcRect l="5222" r="1872" b="395"/>
          <a:stretch>
            <a:fillRect/>
          </a:stretch>
        </p:blipFill>
        <p:spPr>
          <a:xfrm>
            <a:off x="9000000" y="1440000"/>
            <a:ext cx="2504162" cy="5185814"/>
          </a:xfrm>
          <a:prstGeom prst="rect">
            <a:avLst/>
          </a:prstGeom>
        </p:spPr>
      </p:pic>
      <p:sp>
        <p:nvSpPr>
          <p:cNvPr id="15" name="文本框 14"/>
          <p:cNvSpPr txBox="1"/>
          <p:nvPr/>
        </p:nvSpPr>
        <p:spPr>
          <a:xfrm>
            <a:off x="2056130" y="1593850"/>
            <a:ext cx="4064000" cy="1476375"/>
          </a:xfrm>
          <a:prstGeom prst="rect">
            <a:avLst/>
          </a:prstGeom>
          <a:noFill/>
        </p:spPr>
        <p:txBody>
          <a:bodyPr wrap="square" rtlCol="0">
            <a:spAutoFit/>
          </a:bodyPr>
          <a:p>
            <a:r>
              <a:rPr lang="zh-CN" altLang="en-US"/>
              <a:t>提供出行信息，个性化设置，以及具体预算等行程智能选项，小助手将综合选项信息以及实时季节，人流量分布，天气等其他客观情况进行分析并决策出最佳规划</a:t>
            </a:r>
            <a:r>
              <a:rPr lang="zh-CN" altLang="en-US"/>
              <a:t>行程</a:t>
            </a:r>
            <a:endParaRPr lang="zh-CN" altLang="en-US"/>
          </a:p>
        </p:txBody>
      </p:sp>
      <p:cxnSp>
        <p:nvCxnSpPr>
          <p:cNvPr id="16" name="直接连接符 15"/>
          <p:cNvCxnSpPr/>
          <p:nvPr>
            <p:custDataLst>
              <p:tags r:id="rId3"/>
            </p:custDataLst>
          </p:nvPr>
        </p:nvCxnSpPr>
        <p:spPr>
          <a:xfrm>
            <a:off x="2056444" y="310305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p:cNvSpPr txBox="1"/>
          <p:nvPr/>
        </p:nvSpPr>
        <p:spPr>
          <a:xfrm>
            <a:off x="2056130" y="1593850"/>
            <a:ext cx="4064000" cy="1476375"/>
          </a:xfrm>
          <a:prstGeom prst="rect">
            <a:avLst/>
          </a:prstGeom>
          <a:noFill/>
        </p:spPr>
        <p:txBody>
          <a:bodyPr wrap="square" rtlCol="0">
            <a:spAutoFit/>
          </a:bodyPr>
          <a:p>
            <a:r>
              <a:rPr lang="zh-CN" altLang="en-US"/>
              <a:t>提供出行信息，个性化设置，以及具体预算等行程智能选项，小助手将综合选项信息以及实时季节，人流量分布，天气等其他客观情况进行分析并决策出最佳规划</a:t>
            </a:r>
            <a:r>
              <a:rPr lang="zh-CN" altLang="en-US"/>
              <a:t>行程</a:t>
            </a:r>
            <a:endParaRPr lang="zh-CN" altLang="en-US"/>
          </a:p>
        </p:txBody>
      </p:sp>
      <p:cxnSp>
        <p:nvCxnSpPr>
          <p:cNvPr id="16" name="直接连接符 15"/>
          <p:cNvCxnSpPr/>
          <p:nvPr>
            <p:custDataLst>
              <p:tags r:id="rId1"/>
            </p:custDataLst>
          </p:nvPr>
        </p:nvCxnSpPr>
        <p:spPr>
          <a:xfrm>
            <a:off x="2056444" y="310305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rcRect l="2292" t="560" r="5072" b="1563"/>
          <a:stretch>
            <a:fillRect/>
          </a:stretch>
        </p:blipFill>
        <p:spPr>
          <a:xfrm>
            <a:off x="6471920" y="1443175"/>
            <a:ext cx="2513841" cy="5162977"/>
          </a:xfrm>
          <a:prstGeom prst="rect">
            <a:avLst/>
          </a:prstGeom>
        </p:spPr>
      </p:pic>
      <p:sp>
        <p:nvSpPr>
          <p:cNvPr id="6" name="文本框 5"/>
          <p:cNvSpPr txBox="1"/>
          <p:nvPr/>
        </p:nvSpPr>
        <p:spPr>
          <a:xfrm>
            <a:off x="2056130" y="3244850"/>
            <a:ext cx="4064000" cy="922020"/>
          </a:xfrm>
          <a:prstGeom prst="rect">
            <a:avLst/>
          </a:prstGeom>
          <a:noFill/>
        </p:spPr>
        <p:txBody>
          <a:bodyPr wrap="square" rtlCol="0">
            <a:spAutoFit/>
          </a:bodyPr>
          <a:p>
            <a:r>
              <a:rPr lang="zh-CN" altLang="en-US"/>
              <a:t>最后</a:t>
            </a:r>
            <a:r>
              <a:rPr lang="en-US" altLang="zh-CN"/>
              <a:t>ai</a:t>
            </a:r>
            <a:r>
              <a:rPr lang="zh-CN" altLang="en-US"/>
              <a:t>小助手为你生成一份详尽且贴合需求的旅途规划，并提供修改接口进行进一步的行程</a:t>
            </a:r>
            <a:r>
              <a:rPr lang="zh-CN" altLang="en-US"/>
              <a:t>规划。</a:t>
            </a:r>
            <a:endParaRPr lang="zh-CN" altLang="en-US"/>
          </a:p>
        </p:txBody>
      </p:sp>
      <p:pic>
        <p:nvPicPr>
          <p:cNvPr id="9" name="图片 8"/>
          <p:cNvPicPr>
            <a:picLocks noChangeAspect="1"/>
          </p:cNvPicPr>
          <p:nvPr/>
        </p:nvPicPr>
        <p:blipFill>
          <a:blip r:embed="rId3"/>
          <a:stretch>
            <a:fillRect/>
          </a:stretch>
        </p:blipFill>
        <p:spPr>
          <a:xfrm>
            <a:off x="9188450" y="1339850"/>
            <a:ext cx="2590165" cy="5370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p:cNvSpPr txBox="1"/>
          <p:nvPr/>
        </p:nvSpPr>
        <p:spPr>
          <a:xfrm>
            <a:off x="2056130" y="1593850"/>
            <a:ext cx="4064000" cy="1476375"/>
          </a:xfrm>
          <a:prstGeom prst="rect">
            <a:avLst/>
          </a:prstGeom>
          <a:noFill/>
        </p:spPr>
        <p:txBody>
          <a:bodyPr wrap="square" rtlCol="0">
            <a:spAutoFit/>
          </a:bodyPr>
          <a:p>
            <a:r>
              <a:rPr lang="zh-CN" altLang="en-US"/>
              <a:t>提供出行信息，个性化设置，以及具体预算等行程智能选项，小助手将综合选项信息以及实时季节，人流量分布，天气等其他客观情况进行分析并决策出最佳规划</a:t>
            </a:r>
            <a:r>
              <a:rPr lang="zh-CN" altLang="en-US"/>
              <a:t>行程</a:t>
            </a:r>
            <a:endParaRPr lang="zh-CN" altLang="en-US"/>
          </a:p>
        </p:txBody>
      </p:sp>
      <p:cxnSp>
        <p:nvCxnSpPr>
          <p:cNvPr id="16" name="直接连接符 15"/>
          <p:cNvCxnSpPr/>
          <p:nvPr>
            <p:custDataLst>
              <p:tags r:id="rId1"/>
            </p:custDataLst>
          </p:nvPr>
        </p:nvCxnSpPr>
        <p:spPr>
          <a:xfrm>
            <a:off x="2056444" y="310305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56130" y="3244850"/>
            <a:ext cx="4064000" cy="922020"/>
          </a:xfrm>
          <a:prstGeom prst="rect">
            <a:avLst/>
          </a:prstGeom>
          <a:noFill/>
        </p:spPr>
        <p:txBody>
          <a:bodyPr wrap="square" rtlCol="0">
            <a:spAutoFit/>
          </a:bodyPr>
          <a:p>
            <a:r>
              <a:rPr lang="zh-CN" altLang="en-US"/>
              <a:t>最后</a:t>
            </a:r>
            <a:r>
              <a:rPr lang="en-US" altLang="zh-CN"/>
              <a:t>ai</a:t>
            </a:r>
            <a:r>
              <a:rPr lang="zh-CN" altLang="en-US"/>
              <a:t>小助手为你生成一份详尽且贴合需求的旅途规划，并提供修改界面进行进一步的行程规划。</a:t>
            </a:r>
            <a:endParaRPr lang="zh-CN" altLang="en-US"/>
          </a:p>
        </p:txBody>
      </p:sp>
      <p:pic>
        <p:nvPicPr>
          <p:cNvPr id="3" name="图片 2"/>
          <p:cNvPicPr>
            <a:picLocks noChangeAspect="1"/>
          </p:cNvPicPr>
          <p:nvPr/>
        </p:nvPicPr>
        <p:blipFill>
          <a:blip r:embed="rId2"/>
          <a:stretch>
            <a:fillRect/>
          </a:stretch>
        </p:blipFill>
        <p:spPr>
          <a:xfrm>
            <a:off x="6536690" y="1350010"/>
            <a:ext cx="2486660" cy="4837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itinerary</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412625" y="4708118"/>
              <a:ext cx="8940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行程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p:cNvSpPr txBox="1"/>
          <p:nvPr/>
        </p:nvSpPr>
        <p:spPr>
          <a:xfrm>
            <a:off x="2056130" y="1593850"/>
            <a:ext cx="4064000" cy="1476375"/>
          </a:xfrm>
          <a:prstGeom prst="rect">
            <a:avLst/>
          </a:prstGeom>
          <a:noFill/>
        </p:spPr>
        <p:txBody>
          <a:bodyPr wrap="square" rtlCol="0">
            <a:spAutoFit/>
          </a:bodyPr>
          <a:p>
            <a:r>
              <a:rPr lang="zh-CN" altLang="en-US"/>
              <a:t>提供出行信息，个性化设置，以及具体预算等行程智能选项，小助手将综合选项信息以及实时季节，人流量分布，天气等其他客观情况进行分析并决策出最佳规划</a:t>
            </a:r>
            <a:r>
              <a:rPr lang="zh-CN" altLang="en-US"/>
              <a:t>行程</a:t>
            </a:r>
            <a:endParaRPr lang="zh-CN" altLang="en-US"/>
          </a:p>
        </p:txBody>
      </p:sp>
      <p:cxnSp>
        <p:nvCxnSpPr>
          <p:cNvPr id="16" name="直接连接符 15"/>
          <p:cNvCxnSpPr/>
          <p:nvPr>
            <p:custDataLst>
              <p:tags r:id="rId1"/>
            </p:custDataLst>
          </p:nvPr>
        </p:nvCxnSpPr>
        <p:spPr>
          <a:xfrm>
            <a:off x="2056444" y="310305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56130" y="3244850"/>
            <a:ext cx="4064000" cy="922020"/>
          </a:xfrm>
          <a:prstGeom prst="rect">
            <a:avLst/>
          </a:prstGeom>
          <a:noFill/>
        </p:spPr>
        <p:txBody>
          <a:bodyPr wrap="square" rtlCol="0">
            <a:spAutoFit/>
          </a:bodyPr>
          <a:p>
            <a:r>
              <a:rPr lang="zh-CN" altLang="en-US"/>
              <a:t>最后</a:t>
            </a:r>
            <a:r>
              <a:rPr lang="en-US" altLang="zh-CN"/>
              <a:t>ai</a:t>
            </a:r>
            <a:r>
              <a:rPr lang="zh-CN" altLang="en-US"/>
              <a:t>小助手为你生成一份详尽且贴合需求的旅途规划，并提供修改界面进行进一步的行程规划。</a:t>
            </a:r>
            <a:endParaRPr lang="zh-CN" altLang="en-US"/>
          </a:p>
        </p:txBody>
      </p:sp>
      <p:cxnSp>
        <p:nvCxnSpPr>
          <p:cNvPr id="5" name="直接连接符 4"/>
          <p:cNvCxnSpPr/>
          <p:nvPr>
            <p:custDataLst>
              <p:tags r:id="rId2"/>
            </p:custDataLst>
          </p:nvPr>
        </p:nvCxnSpPr>
        <p:spPr>
          <a:xfrm>
            <a:off x="2056444" y="4302570"/>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6130" y="4444365"/>
            <a:ext cx="4064000" cy="645160"/>
          </a:xfrm>
          <a:prstGeom prst="rect">
            <a:avLst/>
          </a:prstGeom>
          <a:noFill/>
        </p:spPr>
        <p:txBody>
          <a:bodyPr wrap="square" rtlCol="0">
            <a:spAutoFit/>
          </a:bodyPr>
          <a:p>
            <a:r>
              <a:rPr lang="zh-CN" altLang="en-US"/>
              <a:t>定制完毕后，主页导航栏切换</a:t>
            </a:r>
            <a:r>
              <a:rPr lang="en-US" altLang="zh-CN"/>
              <a:t>“</a:t>
            </a:r>
            <a:r>
              <a:rPr lang="zh-CN" altLang="en-US" b="1"/>
              <a:t>行程</a:t>
            </a:r>
            <a:r>
              <a:rPr lang="en-US" altLang="zh-CN"/>
              <a:t>”</a:t>
            </a:r>
            <a:r>
              <a:rPr lang="zh-CN" altLang="en-US"/>
              <a:t>即可查看当前一份完美的行程规划</a:t>
            </a:r>
            <a:r>
              <a:rPr lang="zh-CN" altLang="en-US"/>
              <a:t>呈现</a:t>
            </a:r>
            <a:endParaRPr lang="zh-CN" altLang="en-US"/>
          </a:p>
        </p:txBody>
      </p:sp>
      <p:pic>
        <p:nvPicPr>
          <p:cNvPr id="9" name="图片 8"/>
          <p:cNvPicPr>
            <a:picLocks noChangeAspect="1"/>
          </p:cNvPicPr>
          <p:nvPr/>
        </p:nvPicPr>
        <p:blipFill>
          <a:blip r:embed="rId3"/>
          <a:srcRect l="3643" t="1000" r="4262" b="1024"/>
          <a:stretch>
            <a:fillRect/>
          </a:stretch>
        </p:blipFill>
        <p:spPr>
          <a:xfrm>
            <a:off x="8080375" y="1243330"/>
            <a:ext cx="2552065" cy="5287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p:cNvSpPr txBox="1"/>
          <p:nvPr/>
        </p:nvSpPr>
        <p:spPr>
          <a:xfrm>
            <a:off x="2056130" y="1593850"/>
            <a:ext cx="4064000" cy="2584450"/>
          </a:xfrm>
          <a:prstGeom prst="rect">
            <a:avLst/>
          </a:prstGeom>
          <a:noFill/>
        </p:spPr>
        <p:txBody>
          <a:bodyPr wrap="square" rtlCol="0">
            <a:spAutoFit/>
          </a:bodyPr>
          <a:p>
            <a:r>
              <a:rPr lang="zh-CN" altLang="en-US"/>
              <a:t>当你翻看相册，试图从照片中</a:t>
            </a:r>
            <a:r>
              <a:rPr lang="zh-CN" altLang="en-US"/>
              <a:t>好好回忆一</a:t>
            </a:r>
            <a:r>
              <a:rPr lang="zh-CN" altLang="en-US"/>
              <a:t>下当初坐着好几个小时的车到目的地后日步数几万步地来到心心念念好久的景点，结果只发现当初一张穿着程序员格子衫</a:t>
            </a:r>
            <a:r>
              <a:rPr lang="en-US" altLang="zh-CN"/>
              <a:t>  </a:t>
            </a:r>
            <a:r>
              <a:rPr lang="zh-CN" altLang="en-US"/>
              <a:t>黑着表情</a:t>
            </a:r>
            <a:r>
              <a:rPr lang="en-US" altLang="zh-CN"/>
              <a:t>  </a:t>
            </a:r>
            <a:r>
              <a:rPr lang="zh-CN" altLang="en-US"/>
              <a:t>比着无情剪刀手的你，被随机找来的路人拍出</a:t>
            </a:r>
            <a:r>
              <a:rPr lang="zh-CN" altLang="en-US"/>
              <a:t>的一张逆着光的五五比例</a:t>
            </a:r>
            <a:r>
              <a:rPr lang="en-US" altLang="zh-CN"/>
              <a:t> </a:t>
            </a:r>
            <a:r>
              <a:rPr lang="zh-CN" altLang="en-US"/>
              <a:t>上大下小</a:t>
            </a:r>
            <a:r>
              <a:rPr lang="en-US" altLang="zh-CN"/>
              <a:t> </a:t>
            </a:r>
            <a:r>
              <a:rPr lang="zh-CN" altLang="en-US"/>
              <a:t>站在一群人挤来挤去的背景中人机感满满的</a:t>
            </a:r>
            <a:r>
              <a:rPr lang="zh-CN" altLang="en-US"/>
              <a:t>照片</a:t>
            </a:r>
            <a:endParaRPr lang="zh-CN" altLang="en-US"/>
          </a:p>
        </p:txBody>
      </p:sp>
      <p:cxnSp>
        <p:nvCxnSpPr>
          <p:cNvPr id="16" name="直接连接符 15"/>
          <p:cNvCxnSpPr/>
          <p:nvPr>
            <p:custDataLst>
              <p:tags r:id="rId1"/>
            </p:custDataLst>
          </p:nvPr>
        </p:nvCxnSpPr>
        <p:spPr>
          <a:xfrm>
            <a:off x="2056444" y="4178110"/>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6362700" y="1307465"/>
            <a:ext cx="2556510" cy="5038090"/>
          </a:xfrm>
          <a:prstGeom prst="rect">
            <a:avLst/>
          </a:prstGeom>
        </p:spPr>
      </p:pic>
      <p:pic>
        <p:nvPicPr>
          <p:cNvPr id="7" name="图片 6"/>
          <p:cNvPicPr>
            <a:picLocks noChangeAspect="1"/>
          </p:cNvPicPr>
          <p:nvPr/>
        </p:nvPicPr>
        <p:blipFill>
          <a:blip r:embed="rId3"/>
          <a:stretch>
            <a:fillRect/>
          </a:stretch>
        </p:blipFill>
        <p:spPr>
          <a:xfrm>
            <a:off x="9107170" y="1289050"/>
            <a:ext cx="2505710" cy="5056505"/>
          </a:xfrm>
          <a:prstGeom prst="rect">
            <a:avLst/>
          </a:prstGeom>
        </p:spPr>
      </p:pic>
      <p:sp>
        <p:nvSpPr>
          <p:cNvPr id="10" name="文本框 9"/>
          <p:cNvSpPr txBox="1"/>
          <p:nvPr/>
        </p:nvSpPr>
        <p:spPr>
          <a:xfrm>
            <a:off x="2056130" y="4302760"/>
            <a:ext cx="4166870" cy="2061210"/>
          </a:xfrm>
          <a:prstGeom prst="rect">
            <a:avLst/>
          </a:prstGeom>
          <a:noFill/>
        </p:spPr>
        <p:txBody>
          <a:bodyPr wrap="square" rtlCol="0">
            <a:spAutoFit/>
          </a:bodyPr>
          <a:p>
            <a:r>
              <a:rPr lang="zh-CN" altLang="en-US"/>
              <a:t>想想就可怕！这就是为什么在拍照之前你一定要</a:t>
            </a:r>
            <a:r>
              <a:rPr lang="zh-CN" altLang="en-US" sz="2000" b="1"/>
              <a:t>点进</a:t>
            </a:r>
            <a:r>
              <a:rPr lang="zh-CN" altLang="en-US" sz="2000" b="1">
                <a:solidFill>
                  <a:schemeClr val="tx1"/>
                </a:solidFill>
              </a:rPr>
              <a:t>福小旅</a:t>
            </a:r>
            <a:r>
              <a:rPr lang="zh-CN" altLang="en-US" sz="2000" b="1"/>
              <a:t>的拍照打卡建议</a:t>
            </a:r>
            <a:r>
              <a:rPr lang="zh-CN" altLang="en-US"/>
              <a:t>中让</a:t>
            </a:r>
            <a:r>
              <a:rPr lang="en-US" altLang="zh-CN"/>
              <a:t>ai</a:t>
            </a:r>
            <a:r>
              <a:rPr lang="zh-CN" altLang="en-US"/>
              <a:t>个性化为你推荐定制出景点最佳的拍照位点，最有氛围感的拍照角度和拍照</a:t>
            </a:r>
            <a:r>
              <a:rPr lang="en-US" altLang="zh-CN"/>
              <a:t>pose</a:t>
            </a:r>
            <a:r>
              <a:rPr lang="zh-CN" altLang="en-US"/>
              <a:t>。一声咔嚓就是一张好莱坞明星，一次点击就是</a:t>
            </a:r>
            <a:r>
              <a:rPr lang="en-US" altLang="zh-CN"/>
              <a:t>crush</a:t>
            </a:r>
            <a:r>
              <a:rPr lang="zh-CN" altLang="en-US"/>
              <a:t>为你的</a:t>
            </a:r>
            <a:r>
              <a:rPr lang="zh-CN" altLang="en-US"/>
              <a:t>沉沦倾心。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p:cNvSpPr txBox="1"/>
          <p:nvPr/>
        </p:nvSpPr>
        <p:spPr>
          <a:xfrm>
            <a:off x="2056130" y="1593850"/>
            <a:ext cx="4064000" cy="645160"/>
          </a:xfrm>
          <a:prstGeom prst="rect">
            <a:avLst/>
          </a:prstGeom>
          <a:noFill/>
        </p:spPr>
        <p:txBody>
          <a:bodyPr wrap="square" rtlCol="0">
            <a:spAutoFit/>
          </a:bodyPr>
          <a:p>
            <a:r>
              <a:rPr lang="zh-CN" altLang="en-US"/>
              <a:t>九张氛围感满满的照片当然不能配一句吗喽感满满的抽象</a:t>
            </a:r>
            <a:r>
              <a:rPr lang="zh-CN" altLang="en-US"/>
              <a:t>文案</a:t>
            </a:r>
            <a:endParaRPr lang="zh-CN" altLang="en-US"/>
          </a:p>
        </p:txBody>
      </p:sp>
      <p:pic>
        <p:nvPicPr>
          <p:cNvPr id="7" name="图片 6"/>
          <p:cNvPicPr>
            <a:picLocks noChangeAspect="1"/>
          </p:cNvPicPr>
          <p:nvPr/>
        </p:nvPicPr>
        <p:blipFill>
          <a:blip r:embed="rId1"/>
          <a:stretch>
            <a:fillRect/>
          </a:stretch>
        </p:blipFill>
        <p:spPr>
          <a:xfrm>
            <a:off x="2103120" y="2817495"/>
            <a:ext cx="3530600" cy="2614295"/>
          </a:xfrm>
          <a:prstGeom prst="rect">
            <a:avLst/>
          </a:prstGeom>
        </p:spPr>
      </p:pic>
      <p:sp>
        <p:nvSpPr>
          <p:cNvPr id="9" name="文本框 8"/>
          <p:cNvSpPr txBox="1"/>
          <p:nvPr/>
        </p:nvSpPr>
        <p:spPr>
          <a:xfrm>
            <a:off x="2056130" y="2310765"/>
            <a:ext cx="4064000" cy="368300"/>
          </a:xfrm>
          <a:prstGeom prst="rect">
            <a:avLst/>
          </a:prstGeom>
          <a:noFill/>
        </p:spPr>
        <p:txBody>
          <a:bodyPr wrap="square" rtlCol="0">
            <a:spAutoFit/>
          </a:bodyPr>
          <a:p>
            <a:r>
              <a:rPr lang="zh-CN" altLang="en-US"/>
              <a:t>比起在九宫格中配上</a:t>
            </a:r>
            <a:r>
              <a:rPr lang="zh-CN" altLang="en-US"/>
              <a:t>一张</a:t>
            </a:r>
            <a:endParaRPr lang="zh-CN" altLang="en-US"/>
          </a:p>
        </p:txBody>
      </p:sp>
      <p:sp>
        <p:nvSpPr>
          <p:cNvPr id="10" name="文本框 9"/>
          <p:cNvSpPr txBox="1"/>
          <p:nvPr/>
        </p:nvSpPr>
        <p:spPr>
          <a:xfrm>
            <a:off x="1704340" y="5737860"/>
            <a:ext cx="4064000" cy="1014730"/>
          </a:xfrm>
          <a:prstGeom prst="rect">
            <a:avLst/>
          </a:prstGeom>
          <a:noFill/>
        </p:spPr>
        <p:txBody>
          <a:bodyPr wrap="square" rtlCol="0">
            <a:spAutoFit/>
          </a:bodyPr>
          <a:p>
            <a:r>
              <a:rPr lang="zh-CN" altLang="en-US"/>
              <a:t>还不如</a:t>
            </a:r>
            <a:r>
              <a:rPr lang="zh-CN" altLang="en-US"/>
              <a:t>使用福小</a:t>
            </a:r>
            <a:r>
              <a:rPr lang="zh-CN" altLang="en-US"/>
              <a:t>旅主页的</a:t>
            </a:r>
            <a:r>
              <a:rPr lang="en-US" altLang="zh-CN"/>
              <a:t>“</a:t>
            </a:r>
            <a:r>
              <a:rPr lang="zh-CN" altLang="en-US" sz="2400" b="1"/>
              <a:t>文案生成</a:t>
            </a:r>
            <a:r>
              <a:rPr lang="en-US" altLang="zh-CN"/>
              <a:t>”</a:t>
            </a:r>
            <a:endParaRPr lang="en-US" altLang="zh-CN"/>
          </a:p>
          <a:p>
            <a:r>
              <a:rPr lang="zh-CN" altLang="en-US"/>
              <a:t>定制生成一句身如其境文采优美的</a:t>
            </a:r>
            <a:r>
              <a:rPr lang="zh-CN" altLang="en-US"/>
              <a:t>氛围文案</a:t>
            </a:r>
            <a:endParaRPr lang="zh-CN" altLang="en-US"/>
          </a:p>
        </p:txBody>
      </p:sp>
      <p:pic>
        <p:nvPicPr>
          <p:cNvPr id="11" name="图片 10"/>
          <p:cNvPicPr>
            <a:picLocks noChangeAspect="1"/>
          </p:cNvPicPr>
          <p:nvPr/>
        </p:nvPicPr>
        <p:blipFill>
          <a:blip r:embed="rId2"/>
          <a:stretch>
            <a:fillRect/>
          </a:stretch>
        </p:blipFill>
        <p:spPr>
          <a:xfrm>
            <a:off x="5880735" y="1443355"/>
            <a:ext cx="2566670" cy="5214620"/>
          </a:xfrm>
          <a:prstGeom prst="rect">
            <a:avLst/>
          </a:prstGeom>
        </p:spPr>
      </p:pic>
      <p:pic>
        <p:nvPicPr>
          <p:cNvPr id="12" name="图片 11"/>
          <p:cNvPicPr>
            <a:picLocks noChangeAspect="1"/>
          </p:cNvPicPr>
          <p:nvPr/>
        </p:nvPicPr>
        <p:blipFill>
          <a:blip r:embed="rId3"/>
          <a:stretch>
            <a:fillRect/>
          </a:stretch>
        </p:blipFill>
        <p:spPr>
          <a:xfrm>
            <a:off x="8798560" y="1443355"/>
            <a:ext cx="2658110" cy="5300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950" y="159766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5" name="图片 4"/>
          <p:cNvPicPr>
            <a:picLocks noChangeAspect="1"/>
          </p:cNvPicPr>
          <p:nvPr/>
        </p:nvPicPr>
        <p:blipFill>
          <a:blip r:embed="rId1"/>
          <a:stretch>
            <a:fillRect/>
          </a:stretch>
        </p:blipFill>
        <p:spPr>
          <a:xfrm>
            <a:off x="5855335" y="1189355"/>
            <a:ext cx="2652395" cy="5455920"/>
          </a:xfrm>
          <a:prstGeom prst="rect">
            <a:avLst/>
          </a:prstGeom>
        </p:spPr>
      </p:pic>
      <p:pic>
        <p:nvPicPr>
          <p:cNvPr id="7" name="图片 6"/>
          <p:cNvPicPr>
            <a:picLocks noChangeAspect="1"/>
          </p:cNvPicPr>
          <p:nvPr/>
        </p:nvPicPr>
        <p:blipFill>
          <a:blip r:embed="rId2"/>
          <a:stretch>
            <a:fillRect/>
          </a:stretch>
        </p:blipFill>
        <p:spPr>
          <a:xfrm>
            <a:off x="9056370" y="1217295"/>
            <a:ext cx="2785110" cy="5591175"/>
          </a:xfrm>
          <a:prstGeom prst="rect">
            <a:avLst/>
          </a:prstGeom>
        </p:spPr>
      </p:pic>
      <p:sp>
        <p:nvSpPr>
          <p:cNvPr id="9" name="文本框 8"/>
          <p:cNvSpPr txBox="1"/>
          <p:nvPr/>
        </p:nvSpPr>
        <p:spPr>
          <a:xfrm>
            <a:off x="1955165" y="1851025"/>
            <a:ext cx="4064000" cy="2306955"/>
          </a:xfrm>
          <a:prstGeom prst="rect">
            <a:avLst/>
          </a:prstGeom>
          <a:noFill/>
        </p:spPr>
        <p:txBody>
          <a:bodyPr wrap="square" rtlCol="0">
            <a:spAutoFit/>
          </a:bodyPr>
          <a:p>
            <a:r>
              <a:rPr lang="zh-CN" altLang="en-US"/>
              <a:t>底部导航栏切换社区，在这里我们</a:t>
            </a:r>
            <a:r>
              <a:rPr lang="zh-CN" altLang="en-US"/>
              <a:t>不仅可以与更多人分享自己的旅途和风景，记录和谈论旅行的</a:t>
            </a:r>
            <a:r>
              <a:rPr lang="zh-CN" altLang="en-US"/>
              <a:t>美好，实时了解到他人对景点的分享和</a:t>
            </a:r>
            <a:r>
              <a:rPr lang="zh-CN" altLang="en-US"/>
              <a:t>评价。</a:t>
            </a:r>
            <a:endParaRPr lang="zh-CN" altLang="en-US"/>
          </a:p>
          <a:p>
            <a:r>
              <a:rPr lang="en-US" altLang="zh-CN"/>
              <a:t>“</a:t>
            </a:r>
            <a:r>
              <a:rPr lang="zh-CN" altLang="en-US"/>
              <a:t>种草</a:t>
            </a:r>
            <a:r>
              <a:rPr lang="en-US" altLang="zh-CN"/>
              <a:t>”“</a:t>
            </a:r>
            <a:r>
              <a:rPr lang="zh-CN" altLang="en-US"/>
              <a:t>避雷</a:t>
            </a:r>
            <a:r>
              <a:rPr lang="en-US" altLang="zh-CN"/>
              <a:t>”“</a:t>
            </a:r>
            <a:r>
              <a:rPr lang="zh-CN" altLang="en-US"/>
              <a:t>小众但好美</a:t>
            </a:r>
            <a:r>
              <a:rPr lang="en-US" altLang="zh-CN"/>
              <a:t>”</a:t>
            </a:r>
            <a:endParaRPr lang="en-US" altLang="zh-CN"/>
          </a:p>
          <a:p>
            <a:endParaRPr lang="en-US" altLang="zh-CN"/>
          </a:p>
          <a:p>
            <a:r>
              <a:rPr lang="zh-CN" altLang="en-US"/>
              <a:t>还可以和社区好友交流旅行中的奇妙体验，在附近中寻找同频</a:t>
            </a:r>
            <a:r>
              <a:rPr lang="zh-CN" altLang="en-US"/>
              <a:t>的同城旅</a:t>
            </a:r>
            <a:r>
              <a:rPr lang="zh-CN" altLang="en-US"/>
              <a:t>友</a:t>
            </a:r>
            <a:endParaRPr lang="zh-CN" altLang="en-US"/>
          </a:p>
        </p:txBody>
      </p:sp>
      <p:sp>
        <p:nvSpPr>
          <p:cNvPr id="11" name="文本框 10"/>
          <p:cNvSpPr txBox="1"/>
          <p:nvPr/>
        </p:nvSpPr>
        <p:spPr>
          <a:xfrm>
            <a:off x="1955165" y="4384040"/>
            <a:ext cx="4064000" cy="645160"/>
          </a:xfrm>
          <a:prstGeom prst="rect">
            <a:avLst/>
          </a:prstGeom>
          <a:noFill/>
        </p:spPr>
        <p:txBody>
          <a:bodyPr wrap="square" rtlCol="0">
            <a:spAutoFit/>
          </a:bodyPr>
          <a:p>
            <a:r>
              <a:rPr lang="zh-CN" altLang="en-US"/>
              <a:t>点击右上角＋号即刻分享你的旅游冒险，记录你的</a:t>
            </a:r>
            <a:r>
              <a:rPr lang="zh-CN" altLang="en-US"/>
              <a:t>旅途心情</a:t>
            </a:r>
            <a:endParaRPr lang="zh-CN" altLang="en-US"/>
          </a:p>
        </p:txBody>
      </p:sp>
      <p:sp>
        <p:nvSpPr>
          <p:cNvPr id="12" name="文本框 11"/>
          <p:cNvSpPr txBox="1"/>
          <p:nvPr/>
        </p:nvSpPr>
        <p:spPr>
          <a:xfrm>
            <a:off x="3081600" y="4384040"/>
            <a:ext cx="4064000" cy="398780"/>
          </a:xfrm>
          <a:prstGeom prst="rect">
            <a:avLst/>
          </a:prstGeom>
          <a:noFill/>
        </p:spPr>
        <p:txBody>
          <a:bodyPr wrap="square" rtlCol="0">
            <a:spAutoFit/>
          </a:bodyPr>
          <a:p>
            <a:r>
              <a:rPr lang="zh-CN" altLang="en-US" sz="2000"/>
              <a:t>⚪</a:t>
            </a:r>
            <a:endParaRPr lang="zh-CN" altLang="en-US" sz="2000"/>
          </a:p>
        </p:txBody>
      </p:sp>
      <p:grpSp>
        <p:nvGrpSpPr>
          <p:cNvPr id="3" name="组合 2"/>
          <p:cNvGrpSpPr/>
          <p:nvPr/>
        </p:nvGrpSpPr>
        <p:grpSpPr>
          <a:xfrm>
            <a:off x="4212505" y="354939"/>
            <a:ext cx="3766991" cy="716500"/>
            <a:chOff x="2976152" y="4708118"/>
            <a:chExt cx="3766991" cy="716500"/>
          </a:xfrm>
        </p:grpSpPr>
        <p:sp>
          <p:nvSpPr>
            <p:cNvPr id="6" name="文本框 5"/>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p>
              <a:pPr algn="ctr"/>
              <a:r>
                <a:rPr lang="en-US" altLang="zh-CN" sz="1050" dirty="0">
                  <a:solidFill>
                    <a:schemeClr val="accent1"/>
                  </a:solidFill>
                  <a:latin typeface="Century Gothic" panose="020B0502020202020204" pitchFamily="34" charset="0"/>
                </a:rPr>
                <a:t>Communityt</a:t>
              </a:r>
              <a:endParaRPr lang="en-US" altLang="zh-CN" sz="1050" dirty="0">
                <a:solidFill>
                  <a:schemeClr val="accent1"/>
                </a:solidFill>
                <a:latin typeface="Century Gothic" panose="020B0502020202020204" pitchFamily="34" charset="0"/>
              </a:endParaRPr>
            </a:p>
          </p:txBody>
        </p:sp>
        <p:sp>
          <p:nvSpPr>
            <p:cNvPr id="10" name="文本框 9"/>
            <p:cNvSpPr txBox="1"/>
            <p:nvPr/>
          </p:nvSpPr>
          <p:spPr>
            <a:xfrm>
              <a:off x="4412626" y="4708118"/>
              <a:ext cx="894080" cy="521970"/>
            </a:xfrm>
            <a:prstGeom prst="rect">
              <a:avLst/>
            </a:prstGeom>
            <a:noFill/>
          </p:spPr>
          <p:txBody>
            <a:bodyPr wrap="none" rtlCol="0">
              <a:spAutoFit/>
              <a:scene3d>
                <a:camera prst="orthographicFront"/>
                <a:lightRig rig="threePt" dir="t"/>
              </a:scene3d>
              <a:sp3d contourW="12700"/>
            </a:bodyPr>
            <a:p>
              <a:pPr algn="ctr"/>
              <a:r>
                <a:rPr lang="zh-CN" altLang="en-US" sz="2800" b="1" dirty="0">
                  <a:solidFill>
                    <a:schemeClr val="tx1">
                      <a:lumMod val="85000"/>
                      <a:lumOff val="15000"/>
                    </a:schemeClr>
                  </a:solidFill>
                </a:rPr>
                <a:t>社区</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Prototype link</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701419" y="4708118"/>
              <a:ext cx="23164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后台原型</a:t>
              </a:r>
              <a:r>
                <a:rPr lang="zh-CN" altLang="en-US" sz="2800" b="1" dirty="0">
                  <a:solidFill>
                    <a:schemeClr val="tx1">
                      <a:lumMod val="85000"/>
                      <a:lumOff val="15000"/>
                    </a:schemeClr>
                  </a:solidFill>
                </a:rPr>
                <a:t>链接</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174365" y="1566545"/>
            <a:ext cx="4064000" cy="645160"/>
          </a:xfrm>
          <a:prstGeom prst="rect">
            <a:avLst/>
          </a:prstGeom>
          <a:noFill/>
        </p:spPr>
        <p:txBody>
          <a:bodyPr wrap="square" rtlCol="0">
            <a:spAutoFit/>
          </a:bodyPr>
          <a:p>
            <a:r>
              <a:rPr lang="zh-CN" altLang="en-US">
                <a:latin typeface="华文中宋" panose="02010600040101010101" charset="-122"/>
                <a:ea typeface="华文中宋" panose="02010600040101010101" charset="-122"/>
              </a:rPr>
              <a:t>饮料喝前摇一摇</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p:txBody>
      </p:sp>
      <p:pic>
        <p:nvPicPr>
          <p:cNvPr id="10" name="图片 9" descr="R-C"/>
          <p:cNvPicPr>
            <a:picLocks noChangeAspect="1"/>
          </p:cNvPicPr>
          <p:nvPr/>
        </p:nvPicPr>
        <p:blipFill>
          <a:blip r:embed="rId1"/>
          <a:stretch>
            <a:fillRect/>
          </a:stretch>
        </p:blipFill>
        <p:spPr>
          <a:xfrm>
            <a:off x="1426210" y="2305685"/>
            <a:ext cx="3081020" cy="2128520"/>
          </a:xfrm>
          <a:prstGeom prst="rect">
            <a:avLst/>
          </a:prstGeom>
        </p:spPr>
      </p:pic>
      <p:sp>
        <p:nvSpPr>
          <p:cNvPr id="12" name="文本框 11"/>
          <p:cNvSpPr txBox="1"/>
          <p:nvPr/>
        </p:nvSpPr>
        <p:spPr>
          <a:xfrm>
            <a:off x="7059930" y="1556385"/>
            <a:ext cx="4064000" cy="368300"/>
          </a:xfrm>
          <a:prstGeom prst="rect">
            <a:avLst/>
          </a:prstGeom>
          <a:noFill/>
        </p:spPr>
        <p:txBody>
          <a:bodyPr wrap="square" rtlCol="0">
            <a:spAutoFit/>
          </a:bodyPr>
          <a:p>
            <a:r>
              <a:rPr lang="zh-CN" altLang="en-US">
                <a:latin typeface="华文中宋" panose="02010600040101010101" charset="-122"/>
                <a:ea typeface="华文中宋" panose="02010600040101010101" charset="-122"/>
              </a:rPr>
              <a:t>原型</a:t>
            </a:r>
            <a:r>
              <a:rPr lang="zh-CN" altLang="en-US">
                <a:latin typeface="华文中宋" panose="02010600040101010101" charset="-122"/>
                <a:ea typeface="华文中宋" panose="02010600040101010101" charset="-122"/>
              </a:rPr>
              <a:t>讲前用一用</a:t>
            </a:r>
            <a:endParaRPr lang="zh-CN" altLang="en-US">
              <a:latin typeface="华文中宋" panose="02010600040101010101" charset="-122"/>
              <a:ea typeface="华文中宋" panose="02010600040101010101" charset="-122"/>
            </a:endParaRPr>
          </a:p>
        </p:txBody>
      </p:sp>
      <p:pic>
        <p:nvPicPr>
          <p:cNvPr id="13" name="图片 12" descr="R-C (1)"/>
          <p:cNvPicPr>
            <a:picLocks noChangeAspect="1"/>
          </p:cNvPicPr>
          <p:nvPr/>
        </p:nvPicPr>
        <p:blipFill>
          <a:blip r:embed="rId2"/>
          <a:stretch>
            <a:fillRect/>
          </a:stretch>
        </p:blipFill>
        <p:spPr>
          <a:xfrm>
            <a:off x="4407535" y="2924175"/>
            <a:ext cx="1901825" cy="1416685"/>
          </a:xfrm>
          <a:prstGeom prst="rect">
            <a:avLst/>
          </a:prstGeom>
        </p:spPr>
      </p:pic>
      <p:pic>
        <p:nvPicPr>
          <p:cNvPr id="15" name="图片 14"/>
          <p:cNvPicPr/>
          <p:nvPr/>
        </p:nvPicPr>
        <p:blipFill>
          <a:blip r:embed="rId3"/>
          <a:stretch>
            <a:fillRect/>
          </a:stretch>
        </p:blipFill>
        <p:spPr>
          <a:xfrm>
            <a:off x="8780145" y="1109345"/>
            <a:ext cx="1181100" cy="1196340"/>
          </a:xfrm>
          <a:prstGeom prst="rect">
            <a:avLst/>
          </a:prstGeom>
        </p:spPr>
      </p:pic>
      <p:pic>
        <p:nvPicPr>
          <p:cNvPr id="5" name="图片 4"/>
          <p:cNvPicPr/>
          <p:nvPr/>
        </p:nvPicPr>
        <p:blipFill>
          <a:blip r:embed="rId4"/>
          <a:stretch>
            <a:fillRect/>
          </a:stretch>
        </p:blipFill>
        <p:spPr>
          <a:xfrm>
            <a:off x="7405370" y="2291715"/>
            <a:ext cx="3879215" cy="3958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User Management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8"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用户</a:t>
              </a:r>
              <a:r>
                <a:rPr lang="zh-CN" altLang="en-US" sz="2800" b="1" dirty="0">
                  <a:solidFill>
                    <a:schemeClr val="tx1">
                      <a:lumMod val="85000"/>
                      <a:lumOff val="15000"/>
                    </a:schemeClr>
                  </a:solidFill>
                </a:rPr>
                <a:t>管理</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1798955" y="1274445"/>
            <a:ext cx="8594090" cy="4933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C</a:t>
              </a:r>
              <a:r>
                <a:rPr lang="en-US" altLang="zh-CN" sz="1050" dirty="0">
                  <a:solidFill>
                    <a:schemeClr val="accent1"/>
                  </a:solidFill>
                  <a:latin typeface="Century Gothic" panose="020B0502020202020204" pitchFamily="34" charset="0"/>
                </a:rPr>
                <a:t>ontent Management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9"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内容管理</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981200" y="1353820"/>
            <a:ext cx="8228965" cy="4575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3" name="文本框 62"/>
          <p:cNvSpPr txBox="1"/>
          <p:nvPr/>
        </p:nvSpPr>
        <p:spPr>
          <a:xfrm>
            <a:off x="4451963" y="788999"/>
            <a:ext cx="3288080"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solidFill>
                  <a:schemeClr val="bg1"/>
                </a:solidFill>
              </a:rPr>
              <a:t>CONTENTS</a:t>
            </a:r>
            <a:endParaRPr lang="zh-CN" altLang="en-US" sz="4400" b="1" dirty="0">
              <a:solidFill>
                <a:schemeClr val="bg1"/>
              </a:solidFill>
            </a:endParaRPr>
          </a:p>
        </p:txBody>
      </p:sp>
      <p:grpSp>
        <p:nvGrpSpPr>
          <p:cNvPr id="76" name="组合 75"/>
          <p:cNvGrpSpPr/>
          <p:nvPr>
            <p:custDataLst>
              <p:tags r:id="rId2"/>
            </p:custDataLst>
          </p:nvPr>
        </p:nvGrpSpPr>
        <p:grpSpPr>
          <a:xfrm>
            <a:off x="4023030" y="2025446"/>
            <a:ext cx="4145939" cy="1322908"/>
            <a:chOff x="1688976" y="2170100"/>
            <a:chExt cx="4145939" cy="1322908"/>
          </a:xfrm>
        </p:grpSpPr>
        <p:grpSp>
          <p:nvGrpSpPr>
            <p:cNvPr id="35" name="组合 34"/>
            <p:cNvGrpSpPr/>
            <p:nvPr/>
          </p:nvGrpSpPr>
          <p:grpSpPr>
            <a:xfrm>
              <a:off x="1688976" y="2170100"/>
              <a:ext cx="4145939" cy="1322908"/>
              <a:chOff x="1688973" y="1344613"/>
              <a:chExt cx="13064769" cy="4168774"/>
            </a:xfrm>
          </p:grpSpPr>
          <p:sp>
            <p:nvSpPr>
              <p:cNvPr id="57" name="矩形 56"/>
              <p:cNvSpPr/>
              <p:nvPr>
                <p:custDataLst>
                  <p:tags r:id="rId3"/>
                </p:custDataLst>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8" name="组合 57"/>
              <p:cNvGrpSpPr/>
              <p:nvPr/>
            </p:nvGrpSpPr>
            <p:grpSpPr>
              <a:xfrm>
                <a:off x="1913270" y="1554164"/>
                <a:ext cx="12638213" cy="3730624"/>
                <a:chOff x="1676400" y="1770052"/>
                <a:chExt cx="13353917" cy="3941890"/>
              </a:xfrm>
            </p:grpSpPr>
            <p:sp>
              <p:nvSpPr>
                <p:cNvPr id="59" name="任意多边形 58"/>
                <p:cNvSpPr/>
                <p:nvPr>
                  <p:custDataLst>
                    <p:tags r:id="rId4"/>
                  </p:custDataLst>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custDataLst>
                    <p:tags r:id="rId5"/>
                  </p:custDataLst>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custDataLst>
                    <p:tags r:id="rId6"/>
                  </p:custDataLst>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custDataLst>
                    <p:tags r:id="rId7"/>
                  </p:custDataLst>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6" name="文本框 65"/>
            <p:cNvSpPr txBox="1"/>
            <p:nvPr>
              <p:custDataLst>
                <p:tags r:id="rId8"/>
              </p:custDataLst>
            </p:nvPr>
          </p:nvSpPr>
          <p:spPr>
            <a:xfrm>
              <a:off x="2032768" y="2528513"/>
              <a:ext cx="184377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rPr>
                <a:t>01.</a:t>
              </a:r>
              <a:r>
                <a:rPr lang="zh-CN" altLang="en-US" sz="2400" b="1" dirty="0">
                  <a:solidFill>
                    <a:schemeClr val="tx1">
                      <a:lumMod val="75000"/>
                      <a:lumOff val="25000"/>
                    </a:schemeClr>
                  </a:solidFill>
                </a:rPr>
                <a:t>原型设计</a:t>
              </a:r>
              <a:endParaRPr lang="zh-CN" altLang="en-US" sz="2400" b="1" dirty="0">
                <a:solidFill>
                  <a:schemeClr val="tx1">
                    <a:lumMod val="75000"/>
                    <a:lumOff val="25000"/>
                  </a:schemeClr>
                </a:solidFill>
              </a:endParaRPr>
            </a:p>
          </p:txBody>
        </p:sp>
      </p:grpSp>
      <p:grpSp>
        <p:nvGrpSpPr>
          <p:cNvPr id="77" name="组合 76"/>
          <p:cNvGrpSpPr/>
          <p:nvPr>
            <p:custDataLst>
              <p:tags r:id="rId9"/>
            </p:custDataLst>
          </p:nvPr>
        </p:nvGrpSpPr>
        <p:grpSpPr>
          <a:xfrm>
            <a:off x="4023030" y="4054180"/>
            <a:ext cx="4145939" cy="1322908"/>
            <a:chOff x="6382237" y="2170100"/>
            <a:chExt cx="4145939" cy="1322908"/>
          </a:xfrm>
        </p:grpSpPr>
        <p:grpSp>
          <p:nvGrpSpPr>
            <p:cNvPr id="37" name="组合 36"/>
            <p:cNvGrpSpPr/>
            <p:nvPr/>
          </p:nvGrpSpPr>
          <p:grpSpPr>
            <a:xfrm>
              <a:off x="6382237" y="2170100"/>
              <a:ext cx="4145939" cy="1322908"/>
              <a:chOff x="1688973" y="1344613"/>
              <a:chExt cx="13064769" cy="4168774"/>
            </a:xfrm>
          </p:grpSpPr>
          <p:sp>
            <p:nvSpPr>
              <p:cNvPr id="45" name="矩形 44"/>
              <p:cNvSpPr/>
              <p:nvPr>
                <p:custDataLst>
                  <p:tags r:id="rId10"/>
                </p:custDataLst>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913270" y="1554164"/>
                <a:ext cx="12638213" cy="3730624"/>
                <a:chOff x="1676400" y="1770052"/>
                <a:chExt cx="13353917" cy="3941890"/>
              </a:xfrm>
            </p:grpSpPr>
            <p:sp>
              <p:nvSpPr>
                <p:cNvPr id="47" name="任意多边形 46"/>
                <p:cNvSpPr/>
                <p:nvPr>
                  <p:custDataLst>
                    <p:tags r:id="rId11"/>
                  </p:custDataLst>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custDataLst>
                    <p:tags r:id="rId12"/>
                  </p:custDataLst>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custDataLst>
                    <p:tags r:id="rId13"/>
                  </p:custDataLst>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custDataLst>
                    <p:tags r:id="rId14"/>
                  </p:custDataLst>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0" name="组合 69"/>
            <p:cNvGrpSpPr/>
            <p:nvPr/>
          </p:nvGrpSpPr>
          <p:grpSpPr>
            <a:xfrm>
              <a:off x="6708026" y="2528513"/>
              <a:ext cx="3766991" cy="604970"/>
              <a:chOff x="2976152" y="4708118"/>
              <a:chExt cx="3766991" cy="604970"/>
            </a:xfrm>
          </p:grpSpPr>
          <p:sp>
            <p:nvSpPr>
              <p:cNvPr id="71" name="文本框 70"/>
              <p:cNvSpPr txBox="1"/>
              <p:nvPr>
                <p:custDataLst>
                  <p:tags r:id="rId15"/>
                </p:custDataLst>
              </p:nvPr>
            </p:nvSpPr>
            <p:spPr>
              <a:xfrm>
                <a:off x="2976152" y="5067978"/>
                <a:ext cx="3766991" cy="245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tx1">
                        <a:lumMod val="65000"/>
                        <a:lumOff val="35000"/>
                      </a:schemeClr>
                    </a:solidFill>
                    <a:latin typeface="Century Gothic" panose="020B0502020202020204" pitchFamily="34" charset="0"/>
                  </a:rPr>
                  <a:t>Outline Design</a:t>
                </a:r>
                <a:endParaRPr lang="en-US" altLang="zh-CN" sz="1000" dirty="0">
                  <a:solidFill>
                    <a:schemeClr val="tx1">
                      <a:lumMod val="65000"/>
                      <a:lumOff val="35000"/>
                    </a:schemeClr>
                  </a:solidFill>
                  <a:latin typeface="Century Gothic" panose="020B0502020202020204" pitchFamily="34" charset="0"/>
                </a:endParaRPr>
              </a:p>
            </p:txBody>
          </p:sp>
          <p:sp>
            <p:nvSpPr>
              <p:cNvPr id="72" name="文本框 71"/>
              <p:cNvSpPr txBox="1"/>
              <p:nvPr>
                <p:custDataLst>
                  <p:tags r:id="rId16"/>
                </p:custDataLst>
              </p:nvPr>
            </p:nvSpPr>
            <p:spPr>
              <a:xfrm>
                <a:off x="2976152" y="4708118"/>
                <a:ext cx="2002471"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rPr>
                  <a:t>02.</a:t>
                </a:r>
                <a:r>
                  <a:rPr lang="zh-CN" altLang="en-US" sz="2400" b="1" dirty="0">
                    <a:solidFill>
                      <a:schemeClr val="tx1">
                        <a:lumMod val="75000"/>
                        <a:lumOff val="25000"/>
                      </a:schemeClr>
                    </a:solidFill>
                  </a:rPr>
                  <a:t>概要设计</a:t>
                </a:r>
                <a:r>
                  <a:rPr lang="en-US" altLang="zh-CN" sz="2400" b="1" dirty="0">
                    <a:solidFill>
                      <a:schemeClr val="tx1">
                        <a:lumMod val="75000"/>
                        <a:lumOff val="25000"/>
                      </a:schemeClr>
                    </a:solidFill>
                  </a:rPr>
                  <a:t> </a:t>
                </a:r>
                <a:endParaRPr lang="zh-CN" altLang="en-US" sz="2400" b="1" dirty="0">
                  <a:solidFill>
                    <a:schemeClr val="tx1">
                      <a:lumMod val="75000"/>
                      <a:lumOff val="25000"/>
                    </a:schemeClr>
                  </a:solidFill>
                </a:endParaRPr>
              </a:p>
            </p:txBody>
          </p:sp>
        </p:grpSp>
      </p:grpSp>
      <p:sp>
        <p:nvSpPr>
          <p:cNvPr id="2" name="文本框 1"/>
          <p:cNvSpPr txBox="1"/>
          <p:nvPr>
            <p:custDataLst>
              <p:tags r:id="rId17"/>
            </p:custDataLst>
          </p:nvPr>
        </p:nvSpPr>
        <p:spPr>
          <a:xfrm>
            <a:off x="4401978" y="2819727"/>
            <a:ext cx="3766991" cy="245110"/>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tx1">
                    <a:lumMod val="65000"/>
                    <a:lumOff val="35000"/>
                  </a:schemeClr>
                </a:solidFill>
                <a:latin typeface="Century Gothic" panose="020B0502020202020204" pitchFamily="34" charset="0"/>
              </a:rPr>
              <a:t>Prototype Design</a:t>
            </a:r>
            <a:endParaRPr lang="en-US" altLang="zh-CN" sz="1000" dirty="0">
              <a:solidFill>
                <a:schemeClr val="tx1">
                  <a:lumMod val="65000"/>
                  <a:lumOff val="35000"/>
                </a:schemeClr>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AI Travel Assistant Management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553157" y="4708118"/>
              <a:ext cx="2613025" cy="52197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tx1">
                      <a:lumMod val="85000"/>
                      <a:lumOff val="15000"/>
                    </a:schemeClr>
                  </a:solidFill>
                </a:rPr>
                <a:t>ai</a:t>
              </a:r>
              <a:r>
                <a:rPr lang="zh-CN" altLang="en-US" sz="2800" b="1" dirty="0">
                  <a:solidFill>
                    <a:schemeClr val="tx1">
                      <a:lumMod val="85000"/>
                      <a:lumOff val="15000"/>
                    </a:schemeClr>
                  </a:solidFill>
                </a:rPr>
                <a:t>旅行</a:t>
              </a:r>
              <a:r>
                <a:rPr lang="zh-CN" altLang="en-US" sz="2800" b="1" dirty="0">
                  <a:solidFill>
                    <a:schemeClr val="tx1">
                      <a:lumMod val="85000"/>
                      <a:lumOff val="15000"/>
                    </a:schemeClr>
                  </a:solidFill>
                </a:rPr>
                <a:t>助手管理</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1853565" y="1307465"/>
            <a:ext cx="8484235" cy="4733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system configuratio</a:t>
              </a:r>
              <a:r>
                <a:rPr lang="en-US" altLang="zh-CN" sz="1050" dirty="0">
                  <a:solidFill>
                    <a:schemeClr val="accent1"/>
                  </a:solidFill>
                  <a:latin typeface="Century Gothic" panose="020B0502020202020204" pitchFamily="34" charset="0"/>
                </a:rPr>
                <a:t>n</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31"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系统</a:t>
              </a:r>
              <a:r>
                <a:rPr lang="zh-CN" altLang="en-US" sz="2800" b="1" dirty="0">
                  <a:solidFill>
                    <a:schemeClr val="tx1">
                      <a:lumMod val="85000"/>
                      <a:lumOff val="15000"/>
                    </a:schemeClr>
                  </a:solidFill>
                </a:rPr>
                <a:t>配置</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899920" y="1306830"/>
            <a:ext cx="8767445"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Data analysis and reporting</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523635" y="4708118"/>
              <a:ext cx="26720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数据分析与</a:t>
              </a:r>
              <a:r>
                <a:rPr lang="zh-CN" altLang="en-US" sz="2800" b="1" dirty="0">
                  <a:solidFill>
                    <a:schemeClr val="tx1">
                      <a:lumMod val="85000"/>
                      <a:lumOff val="15000"/>
                    </a:schemeClr>
                  </a:solidFill>
                </a:rPr>
                <a:t>报表</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1581150" y="1351280"/>
            <a:ext cx="9029065" cy="521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Outline Design</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521314" y="4562974"/>
                <a:ext cx="2031325"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概要设计</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17"/>
          <p:cNvSpPr txBox="1"/>
          <p:nvPr/>
        </p:nvSpPr>
        <p:spPr>
          <a:xfrm>
            <a:off x="0" y="0"/>
            <a:ext cx="7315200" cy="368300"/>
          </a:xfrm>
          <a:prstGeom prst="rect">
            <a:avLst/>
          </a:prstGeom>
          <a:noFill/>
        </p:spPr>
        <p:txBody>
          <a:bodyPr wrap="square" rtlCol="0" anchor="t">
            <a:spAutoFit/>
          </a:bodyPr>
          <a:lstStyle/>
          <a:p>
            <a:r>
              <a:rPr lang="zh-CN" altLang="en-US" dirty="0"/>
              <a:t>概要设计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3" name="文本框 62"/>
          <p:cNvSpPr txBox="1"/>
          <p:nvPr/>
        </p:nvSpPr>
        <p:spPr>
          <a:xfrm>
            <a:off x="4875158" y="788999"/>
            <a:ext cx="2441694" cy="769441"/>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400" b="1" dirty="0">
                <a:solidFill>
                  <a:srgbClr val="FFFFFF"/>
                </a:solidFill>
                <a:latin typeface="Arial" panose="020B0604020202020204"/>
                <a:ea typeface="微软雅黑" panose="020B0503020204020204" charset="-122"/>
              </a:rPr>
              <a:t>概要设计</a:t>
            </a:r>
            <a:endParaRPr kumimoji="0" lang="zh-CN" altLang="en-US" sz="44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nvGrpSpPr>
          <p:cNvPr id="77" name="组合 76"/>
          <p:cNvGrpSpPr/>
          <p:nvPr>
            <p:custDataLst>
              <p:tags r:id="rId2"/>
            </p:custDataLst>
          </p:nvPr>
        </p:nvGrpSpPr>
        <p:grpSpPr>
          <a:xfrm>
            <a:off x="6986041" y="2037470"/>
            <a:ext cx="4145939" cy="1322908"/>
            <a:chOff x="6373445" y="2143724"/>
            <a:chExt cx="4145939" cy="1322908"/>
          </a:xfrm>
        </p:grpSpPr>
        <p:grpSp>
          <p:nvGrpSpPr>
            <p:cNvPr id="37" name="组合 36"/>
            <p:cNvGrpSpPr/>
            <p:nvPr/>
          </p:nvGrpSpPr>
          <p:grpSpPr>
            <a:xfrm>
              <a:off x="6373445" y="2143724"/>
              <a:ext cx="4145939" cy="1322908"/>
              <a:chOff x="1661267" y="1261494"/>
              <a:chExt cx="13064769" cy="4168775"/>
            </a:xfrm>
          </p:grpSpPr>
          <p:sp>
            <p:nvSpPr>
              <p:cNvPr id="45" name="矩形 44"/>
              <p:cNvSpPr/>
              <p:nvPr>
                <p:custDataLst>
                  <p:tags r:id="rId3"/>
                </p:custDataLst>
              </p:nvPr>
            </p:nvSpPr>
            <p:spPr>
              <a:xfrm>
                <a:off x="1661267" y="1261494"/>
                <a:ext cx="13064769" cy="4168775"/>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6" name="组合 45"/>
              <p:cNvGrpSpPr/>
              <p:nvPr/>
            </p:nvGrpSpPr>
            <p:grpSpPr>
              <a:xfrm>
                <a:off x="1913270" y="1554164"/>
                <a:ext cx="12638213" cy="3730624"/>
                <a:chOff x="1676400" y="1770052"/>
                <a:chExt cx="13353917" cy="3941890"/>
              </a:xfrm>
            </p:grpSpPr>
            <p:sp>
              <p:nvSpPr>
                <p:cNvPr id="47" name="任意多边形 46"/>
                <p:cNvSpPr/>
                <p:nvPr>
                  <p:custDataLst>
                    <p:tags r:id="rId4"/>
                  </p:custDataLst>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8" name="任意多边形 47"/>
                <p:cNvSpPr/>
                <p:nvPr>
                  <p:custDataLst>
                    <p:tags r:id="rId5"/>
                  </p:custDataLst>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9" name="任意多边形 48"/>
                <p:cNvSpPr/>
                <p:nvPr>
                  <p:custDataLst>
                    <p:tags r:id="rId6"/>
                  </p:custDataLst>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0" name="任意多边形 49"/>
                <p:cNvSpPr/>
                <p:nvPr>
                  <p:custDataLst>
                    <p:tags r:id="rId7"/>
                  </p:custDataLst>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grpSp>
          <p:nvGrpSpPr>
            <p:cNvPr id="70" name="组合 69"/>
            <p:cNvGrpSpPr/>
            <p:nvPr/>
          </p:nvGrpSpPr>
          <p:grpSpPr>
            <a:xfrm>
              <a:off x="6708026" y="2528513"/>
              <a:ext cx="3766991" cy="614828"/>
              <a:chOff x="2976152" y="4708118"/>
              <a:chExt cx="3766991" cy="614828"/>
            </a:xfrm>
          </p:grpSpPr>
          <p:sp>
            <p:nvSpPr>
              <p:cNvPr id="71" name="文本框 70"/>
              <p:cNvSpPr txBox="1"/>
              <p:nvPr>
                <p:custDataLst>
                  <p:tags r:id="rId8"/>
                </p:custDataLst>
              </p:nvPr>
            </p:nvSpPr>
            <p:spPr>
              <a:xfrm>
                <a:off x="2976152" y="5077836"/>
                <a:ext cx="3766991" cy="245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000" dirty="0">
                    <a:solidFill>
                      <a:srgbClr val="000000">
                        <a:lumMod val="65000"/>
                        <a:lumOff val="35000"/>
                      </a:srgbClr>
                    </a:solidFill>
                    <a:latin typeface="Century Gothic" panose="020B0502020202020204" pitchFamily="34" charset="0"/>
                    <a:ea typeface="微软雅黑" panose="020B0503020204020204" charset="-122"/>
                  </a:rPr>
                  <a:t>UML</a:t>
                </a:r>
                <a:r>
                  <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rPr>
                  <a:t> Design</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endParaRPr>
              </a:p>
            </p:txBody>
          </p:sp>
          <p:sp>
            <p:nvSpPr>
              <p:cNvPr id="72" name="文本框 71"/>
              <p:cNvSpPr txBox="1"/>
              <p:nvPr>
                <p:custDataLst>
                  <p:tags r:id="rId9"/>
                </p:custDataLst>
              </p:nvPr>
            </p:nvSpPr>
            <p:spPr>
              <a:xfrm>
                <a:off x="2976152" y="4708118"/>
                <a:ext cx="2053767" cy="461665"/>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02. UML</a:t>
                </a:r>
                <a:r>
                  <a:rPr kumimoji="0"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设计</a:t>
                </a:r>
                <a:endParaRPr kumimoji="0"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grpSp>
      </p:grpSp>
      <p:sp>
        <p:nvSpPr>
          <p:cNvPr id="8" name="任意多边形 59"/>
          <p:cNvSpPr/>
          <p:nvPr>
            <p:custDataLst>
              <p:tags r:id="rId10"/>
            </p:custDataLst>
          </p:nvPr>
        </p:nvSpPr>
        <p:spPr>
          <a:xfrm flipH="1">
            <a:off x="8040941" y="5622500"/>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4" name="组合 13"/>
          <p:cNvGrpSpPr/>
          <p:nvPr/>
        </p:nvGrpSpPr>
        <p:grpSpPr>
          <a:xfrm>
            <a:off x="807118" y="2091408"/>
            <a:ext cx="4145939" cy="1322908"/>
            <a:chOff x="1097018" y="2090411"/>
            <a:chExt cx="4145939" cy="1322908"/>
          </a:xfrm>
        </p:grpSpPr>
        <p:grpSp>
          <p:nvGrpSpPr>
            <p:cNvPr id="76" name="组合 75"/>
            <p:cNvGrpSpPr/>
            <p:nvPr>
              <p:custDataLst>
                <p:tags r:id="rId11"/>
              </p:custDataLst>
            </p:nvPr>
          </p:nvGrpSpPr>
          <p:grpSpPr>
            <a:xfrm>
              <a:off x="1097018" y="2090411"/>
              <a:ext cx="4145939" cy="1322908"/>
              <a:chOff x="1688976" y="2170100"/>
              <a:chExt cx="4145939" cy="1322908"/>
            </a:xfrm>
          </p:grpSpPr>
          <p:grpSp>
            <p:nvGrpSpPr>
              <p:cNvPr id="35" name="组合 34"/>
              <p:cNvGrpSpPr/>
              <p:nvPr/>
            </p:nvGrpSpPr>
            <p:grpSpPr>
              <a:xfrm>
                <a:off x="1688976" y="2170100"/>
                <a:ext cx="4145939" cy="1322908"/>
                <a:chOff x="1688973" y="1344613"/>
                <a:chExt cx="13064769" cy="4168774"/>
              </a:xfrm>
            </p:grpSpPr>
            <p:sp>
              <p:nvSpPr>
                <p:cNvPr id="57" name="矩形 56"/>
                <p:cNvSpPr/>
                <p:nvPr>
                  <p:custDataLst>
                    <p:tags r:id="rId12"/>
                  </p:custDataLst>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nvGrpSpPr>
                <p:cNvPr id="58" name="组合 57"/>
                <p:cNvGrpSpPr/>
                <p:nvPr/>
              </p:nvGrpSpPr>
              <p:grpSpPr>
                <a:xfrm>
                  <a:off x="1913270" y="1554164"/>
                  <a:ext cx="12638213" cy="3730624"/>
                  <a:chOff x="1676400" y="1770052"/>
                  <a:chExt cx="13353917" cy="3941890"/>
                </a:xfrm>
              </p:grpSpPr>
              <p:sp>
                <p:nvSpPr>
                  <p:cNvPr id="59" name="任意多边形 58"/>
                  <p:cNvSpPr/>
                  <p:nvPr>
                    <p:custDataLst>
                      <p:tags r:id="rId13"/>
                    </p:custDataLst>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0" name="任意多边形 59"/>
                  <p:cNvSpPr/>
                  <p:nvPr>
                    <p:custDataLst>
                      <p:tags r:id="rId14"/>
                    </p:custDataLst>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1" name="任意多边形 60"/>
                  <p:cNvSpPr/>
                  <p:nvPr>
                    <p:custDataLst>
                      <p:tags r:id="rId15"/>
                    </p:custDataLst>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2" name="任意多边形 61"/>
                  <p:cNvSpPr/>
                  <p:nvPr>
                    <p:custDataLst>
                      <p:tags r:id="rId16"/>
                    </p:custDataLst>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sp>
            <p:nvSpPr>
              <p:cNvPr id="66" name="文本框 65"/>
              <p:cNvSpPr txBox="1"/>
              <p:nvPr>
                <p:custDataLst>
                  <p:tags r:id="rId17"/>
                </p:custDataLst>
              </p:nvPr>
            </p:nvSpPr>
            <p:spPr>
              <a:xfrm>
                <a:off x="2032768" y="2528513"/>
                <a:ext cx="1843774" cy="461665"/>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01.</a:t>
                </a:r>
                <a:r>
                  <a:rPr kumimoji="0"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功能模块</a:t>
                </a:r>
                <a:endParaRPr kumimoji="0"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grpSp>
        <p:sp>
          <p:nvSpPr>
            <p:cNvPr id="11" name="文本框 10"/>
            <p:cNvSpPr txBox="1"/>
            <p:nvPr>
              <p:custDataLst>
                <p:tags r:id="rId18"/>
              </p:custDataLst>
            </p:nvPr>
          </p:nvSpPr>
          <p:spPr>
            <a:xfrm>
              <a:off x="1458304" y="2772973"/>
              <a:ext cx="3766991" cy="245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rPr>
                <a:t>Prototype Design</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endParaRPr>
            </a:p>
          </p:txBody>
        </p:sp>
      </p:grpSp>
      <p:sp>
        <p:nvSpPr>
          <p:cNvPr id="17" name="任意多边形 59"/>
          <p:cNvSpPr/>
          <p:nvPr>
            <p:custDataLst>
              <p:tags r:id="rId19"/>
            </p:custDataLst>
          </p:nvPr>
        </p:nvSpPr>
        <p:spPr>
          <a:xfrm flipH="1">
            <a:off x="8089866" y="5622500"/>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文本框 21"/>
          <p:cNvSpPr txBox="1"/>
          <p:nvPr>
            <p:custDataLst>
              <p:tags r:id="rId20"/>
            </p:custDataLst>
          </p:nvPr>
        </p:nvSpPr>
        <p:spPr>
          <a:xfrm>
            <a:off x="2814579" y="6347306"/>
            <a:ext cx="3766991" cy="245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rPr>
              <a:t>Prototype Design</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endParaRPr>
          </a:p>
        </p:txBody>
      </p:sp>
      <p:grpSp>
        <p:nvGrpSpPr>
          <p:cNvPr id="31" name="组合 30"/>
          <p:cNvGrpSpPr/>
          <p:nvPr/>
        </p:nvGrpSpPr>
        <p:grpSpPr>
          <a:xfrm>
            <a:off x="4001043" y="4396854"/>
            <a:ext cx="4189913" cy="1322908"/>
            <a:chOff x="4041189" y="4453377"/>
            <a:chExt cx="4189913" cy="1322908"/>
          </a:xfrm>
        </p:grpSpPr>
        <p:sp>
          <p:nvSpPr>
            <p:cNvPr id="23" name="矩形 22"/>
            <p:cNvSpPr/>
            <p:nvPr>
              <p:custDataLst>
                <p:tags r:id="rId21"/>
              </p:custDataLst>
            </p:nvPr>
          </p:nvSpPr>
          <p:spPr>
            <a:xfrm>
              <a:off x="4041189" y="4453377"/>
              <a:ext cx="4145939" cy="1322908"/>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4" name="任意多边形 61"/>
            <p:cNvSpPr/>
            <p:nvPr>
              <p:custDataLst>
                <p:tags r:id="rId22"/>
              </p:custDataLst>
            </p:nvPr>
          </p:nvSpPr>
          <p:spPr>
            <a:xfrm flipH="1" flipV="1">
              <a:off x="8018341" y="4525780"/>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任意多边形 59"/>
            <p:cNvSpPr/>
            <p:nvPr>
              <p:custDataLst>
                <p:tags r:id="rId23"/>
              </p:custDataLst>
            </p:nvPr>
          </p:nvSpPr>
          <p:spPr>
            <a:xfrm flipH="1">
              <a:off x="8059100" y="5630213"/>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6" name="任意多边形 58"/>
            <p:cNvSpPr/>
            <p:nvPr>
              <p:custDataLst>
                <p:tags r:id="rId24"/>
              </p:custDataLst>
            </p:nvPr>
          </p:nvSpPr>
          <p:spPr>
            <a:xfrm>
              <a:off x="4090114" y="5647799"/>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7" name="任意多边形 60"/>
            <p:cNvSpPr/>
            <p:nvPr>
              <p:custDataLst>
                <p:tags r:id="rId25"/>
              </p:custDataLst>
            </p:nvPr>
          </p:nvSpPr>
          <p:spPr>
            <a:xfrm flipV="1">
              <a:off x="4108566" y="4532639"/>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28" name="组合 27"/>
            <p:cNvGrpSpPr/>
            <p:nvPr/>
          </p:nvGrpSpPr>
          <p:grpSpPr>
            <a:xfrm>
              <a:off x="4464111" y="4797667"/>
              <a:ext cx="3766991" cy="629790"/>
              <a:chOff x="4445952" y="4789954"/>
              <a:chExt cx="3766991" cy="629790"/>
            </a:xfrm>
          </p:grpSpPr>
          <p:sp>
            <p:nvSpPr>
              <p:cNvPr id="29" name="文本框 28"/>
              <p:cNvSpPr txBox="1"/>
              <p:nvPr>
                <p:custDataLst>
                  <p:tags r:id="rId26"/>
                </p:custDataLst>
              </p:nvPr>
            </p:nvSpPr>
            <p:spPr>
              <a:xfrm>
                <a:off x="4445952" y="4789954"/>
                <a:ext cx="2151551" cy="461665"/>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2400" b="1" dirty="0">
                    <a:solidFill>
                      <a:srgbClr val="000000">
                        <a:lumMod val="75000"/>
                        <a:lumOff val="25000"/>
                      </a:srgbClr>
                    </a:solidFill>
                    <a:latin typeface="Arial" panose="020B0604020202020204"/>
                    <a:ea typeface="微软雅黑" panose="020B0503020204020204" charset="-122"/>
                  </a:rPr>
                  <a:t>03.</a:t>
                </a:r>
                <a:r>
                  <a:rPr lang="zh-CN" altLang="en-US" sz="2400" b="1" dirty="0">
                    <a:solidFill>
                      <a:srgbClr val="000000">
                        <a:lumMod val="75000"/>
                        <a:lumOff val="25000"/>
                      </a:srgbClr>
                    </a:solidFill>
                    <a:latin typeface="Arial" panose="020B0604020202020204"/>
                    <a:ea typeface="微软雅黑" panose="020B0503020204020204" charset="-122"/>
                  </a:rPr>
                  <a:t>数据库设计</a:t>
                </a:r>
                <a:endParaRPr kumimoji="0"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30" name="文本框 29"/>
              <p:cNvSpPr txBox="1"/>
              <p:nvPr>
                <p:custDataLst>
                  <p:tags r:id="rId27"/>
                </p:custDataLst>
              </p:nvPr>
            </p:nvSpPr>
            <p:spPr>
              <a:xfrm>
                <a:off x="4445952" y="5174634"/>
                <a:ext cx="3766991" cy="245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000" dirty="0">
                    <a:solidFill>
                      <a:srgbClr val="000000">
                        <a:lumMod val="65000"/>
                        <a:lumOff val="35000"/>
                      </a:srgbClr>
                    </a:solidFill>
                    <a:latin typeface="Century Gothic" panose="020B0502020202020204" pitchFamily="34" charset="0"/>
                    <a:ea typeface="微软雅黑" panose="020B0503020204020204" charset="-122"/>
                  </a:rPr>
                  <a:t>Database</a:t>
                </a:r>
                <a:r>
                  <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rPr>
                  <a:t> Design</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Century Gothic" panose="020B0502020202020204" pitchFamily="34" charset="0"/>
                  <a:ea typeface="微软雅黑" panose="020B050302020402020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par>
                          <p:cTn id="16" fill="hold">
                            <p:stCondLst>
                              <p:cond delay="1250"/>
                            </p:stCondLst>
                            <p:childTnLst>
                              <p:par>
                                <p:cTn id="17" presetID="53" presetClass="entr" presetSubtype="16" fill="hold" nodeType="after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Outline Design</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521314" y="4562974"/>
                <a:ext cx="2031326"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功能模块</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Foreground Function</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690099"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前台功能模块</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pic>
        <p:nvPicPr>
          <p:cNvPr id="7" name="图片 6"/>
          <p:cNvPicPr>
            <a:picLocks noChangeAspect="1"/>
          </p:cNvPicPr>
          <p:nvPr/>
        </p:nvPicPr>
        <p:blipFill>
          <a:blip r:embed="rId1"/>
          <a:stretch>
            <a:fillRect/>
          </a:stretch>
        </p:blipFill>
        <p:spPr>
          <a:xfrm>
            <a:off x="1750359" y="1158290"/>
            <a:ext cx="8433548" cy="5072182"/>
          </a:xfrm>
          <a:prstGeom prst="rect">
            <a:avLst/>
          </a:prstGeom>
        </p:spPr>
      </p:pic>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690100"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旅行助手模块</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pic>
        <p:nvPicPr>
          <p:cNvPr id="10" name="图片 9"/>
          <p:cNvPicPr>
            <a:picLocks noChangeAspect="1"/>
          </p:cNvPicPr>
          <p:nvPr/>
        </p:nvPicPr>
        <p:blipFill>
          <a:blip r:embed="rId1"/>
          <a:stretch>
            <a:fillRect/>
          </a:stretch>
        </p:blipFill>
        <p:spPr>
          <a:xfrm>
            <a:off x="1000370" y="878159"/>
            <a:ext cx="4049829" cy="5523449"/>
          </a:xfrm>
          <a:prstGeom prst="rect">
            <a:avLst/>
          </a:prstGeom>
        </p:spPr>
      </p:pic>
      <p:sp>
        <p:nvSpPr>
          <p:cNvPr id="11" name="文本框 10"/>
          <p:cNvSpPr txBox="1"/>
          <p:nvPr/>
        </p:nvSpPr>
        <p:spPr>
          <a:xfrm>
            <a:off x="5154706" y="1258677"/>
            <a:ext cx="6096000" cy="5078313"/>
          </a:xfrm>
          <a:prstGeom prst="rect">
            <a:avLst/>
          </a:prstGeom>
          <a:noFill/>
        </p:spPr>
        <p:txBody>
          <a:bodyPr wrap="square" rtlCol="0">
            <a:spAutoFit/>
          </a:bodyPr>
          <a:lstStyle/>
          <a:p>
            <a:r>
              <a:rPr lang="en-US" altLang="zh-CN" dirty="0"/>
              <a:t>1.</a:t>
            </a:r>
            <a:r>
              <a:rPr lang="zh-CN" altLang="en-US" dirty="0"/>
              <a:t>个性化行程规划</a:t>
            </a:r>
            <a:endParaRPr lang="zh-CN" altLang="en-US" dirty="0"/>
          </a:p>
          <a:p>
            <a:r>
              <a:rPr lang="zh-CN" altLang="en-US" dirty="0"/>
              <a:t>功能描述：根据用户的兴趣、旅行时间和预算，利用</a:t>
            </a:r>
            <a:r>
              <a:rPr lang="en-US" altLang="zh-CN" dirty="0"/>
              <a:t>LLM </a:t>
            </a:r>
            <a:r>
              <a:rPr lang="zh-CN" altLang="en-US" dirty="0"/>
              <a:t>大模型生成个性化的旅</a:t>
            </a:r>
            <a:endParaRPr lang="zh-CN" altLang="en-US" dirty="0"/>
          </a:p>
          <a:p>
            <a:r>
              <a:rPr lang="zh-CN" altLang="en-US" dirty="0"/>
              <a:t>行计划。</a:t>
            </a:r>
            <a:endParaRPr lang="zh-CN" altLang="en-US" dirty="0"/>
          </a:p>
          <a:p>
            <a:r>
              <a:rPr lang="zh-CN" altLang="en-US" dirty="0"/>
              <a:t>输入：</a:t>
            </a:r>
            <a:endParaRPr lang="zh-CN" altLang="en-US" dirty="0"/>
          </a:p>
          <a:p>
            <a:r>
              <a:rPr lang="zh-CN" altLang="en-US" dirty="0"/>
              <a:t>用户旅行偏好（目的地类型、活动偏好、旅行风格等）。</a:t>
            </a:r>
            <a:endParaRPr lang="zh-CN" altLang="en-US" dirty="0"/>
          </a:p>
          <a:p>
            <a:r>
              <a:rPr lang="zh-CN" altLang="en-US" dirty="0"/>
              <a:t>目的地信息（具体地点、旅行时间）。</a:t>
            </a:r>
            <a:endParaRPr lang="zh-CN" altLang="en-US" dirty="0"/>
          </a:p>
          <a:p>
            <a:r>
              <a:rPr lang="zh-CN" altLang="en-US" dirty="0"/>
              <a:t>预算信息（交通、住宿、餐饮、活动等预算限制）。</a:t>
            </a:r>
            <a:endParaRPr lang="zh-CN" altLang="en-US" dirty="0"/>
          </a:p>
          <a:p>
            <a:r>
              <a:rPr lang="zh-CN" altLang="en-US" dirty="0"/>
              <a:t>旅行人数和成员构成（家庭、朋友、独自旅行等）。</a:t>
            </a:r>
            <a:endParaRPr lang="zh-CN" altLang="en-US" dirty="0"/>
          </a:p>
          <a:p>
            <a:r>
              <a:rPr lang="zh-CN" altLang="en-US" dirty="0"/>
              <a:t>处理：</a:t>
            </a:r>
            <a:endParaRPr lang="zh-CN" altLang="en-US" dirty="0"/>
          </a:p>
          <a:p>
            <a:r>
              <a:rPr lang="zh-CN" altLang="en-US" dirty="0"/>
              <a:t>分析用户的输入数据，包括偏好、目的地、预算等。</a:t>
            </a:r>
            <a:endParaRPr lang="zh-CN" altLang="en-US" dirty="0"/>
          </a:p>
          <a:p>
            <a:r>
              <a:rPr lang="zh-CN" altLang="en-US" dirty="0"/>
              <a:t>结合实时数据（天气、当地活动、旅游热点等）进行综合分析。</a:t>
            </a:r>
            <a:endParaRPr lang="zh-CN" altLang="en-US" dirty="0"/>
          </a:p>
          <a:p>
            <a:r>
              <a:rPr lang="zh-CN" altLang="en-US" dirty="0"/>
              <a:t>输出：</a:t>
            </a:r>
            <a:endParaRPr lang="zh-CN" altLang="en-US" dirty="0"/>
          </a:p>
          <a:p>
            <a:r>
              <a:rPr lang="zh-CN" altLang="en-US" dirty="0"/>
              <a:t>行程规划：每日行程安排、推荐景点、餐饮建议等。</a:t>
            </a:r>
            <a:endParaRPr lang="zh-CN" altLang="en-US" dirty="0"/>
          </a:p>
          <a:p>
            <a:r>
              <a:rPr lang="zh-CN" altLang="en-US" dirty="0"/>
              <a:t>文案生成：为社交媒体分享提供文案建议。</a:t>
            </a:r>
            <a:endParaRPr lang="zh-CN" altLang="en-US" dirty="0"/>
          </a:p>
          <a:p>
            <a:r>
              <a:rPr lang="zh-CN" altLang="en-US" dirty="0"/>
              <a:t>推荐路线清单：备选行程和路线。</a:t>
            </a:r>
            <a:endParaRPr lang="zh-CN" altLang="en-US" dirty="0"/>
          </a:p>
          <a:p>
            <a:r>
              <a:rPr lang="zh-CN" altLang="en-US" dirty="0"/>
              <a:t>预算概览：行程规划的预算分配和成本估算。</a:t>
            </a:r>
            <a:endParaRPr lang="zh-CN" altLang="en-US" dirty="0"/>
          </a:p>
        </p:txBody>
      </p:sp>
      <p:cxnSp>
        <p:nvCxnSpPr>
          <p:cNvPr id="12" name="直接连接符 11"/>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050" dirty="0">
                  <a:solidFill>
                    <a:srgbClr val="093759"/>
                  </a:solidFill>
                  <a:latin typeface="Century Gothic" panose="020B0502020202020204" pitchFamily="34" charset="0"/>
                  <a:ea typeface="微软雅黑" panose="020B0503020204020204" charset="-122"/>
                </a:rPr>
                <a:t>Travel Assistant</a:t>
              </a:r>
              <a:endParaRPr kumimoji="0" lang="en-US" altLang="zh-CN" sz="1050" b="0" i="0" u="none" strike="noStrike" kern="1200" cap="none" spc="0" normalizeH="0" baseline="0" noProof="0" dirty="0">
                <a:ln>
                  <a:noFill/>
                </a:ln>
                <a:solidFill>
                  <a:srgbClr val="093759"/>
                </a:solidFill>
                <a:effectLst/>
                <a:uLnTx/>
                <a:uFillTx/>
                <a:latin typeface="Century Gothic" panose="020B0502020202020204" pitchFamily="34" charset="0"/>
                <a:ea typeface="微软雅黑" panose="020B0503020204020204" charset="-122"/>
                <a:cs typeface="+mn-cs"/>
              </a:endParaRPr>
            </a:p>
          </p:txBody>
        </p:sp>
        <p:sp>
          <p:nvSpPr>
            <p:cNvPr id="86" name="文本框 85"/>
            <p:cNvSpPr txBox="1"/>
            <p:nvPr/>
          </p:nvSpPr>
          <p:spPr>
            <a:xfrm>
              <a:off x="3690098" y="4708118"/>
              <a:ext cx="2339102" cy="523220"/>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rPr>
                <a:t>旅行助手模块</a:t>
              </a:r>
              <a:endPar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https://www.ypppt.com/</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2115165" y="-60960"/>
            <a:ext cx="406400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pic>
        <p:nvPicPr>
          <p:cNvPr id="10" name="图片 9"/>
          <p:cNvPicPr>
            <a:picLocks noChangeAspect="1"/>
          </p:cNvPicPr>
          <p:nvPr/>
        </p:nvPicPr>
        <p:blipFill>
          <a:blip r:embed="rId1"/>
          <a:stretch>
            <a:fillRect/>
          </a:stretch>
        </p:blipFill>
        <p:spPr>
          <a:xfrm>
            <a:off x="1000370" y="878159"/>
            <a:ext cx="4049829" cy="5523449"/>
          </a:xfrm>
          <a:prstGeom prst="rect">
            <a:avLst/>
          </a:prstGeom>
        </p:spPr>
      </p:pic>
      <p:sp>
        <p:nvSpPr>
          <p:cNvPr id="11" name="文本框 10"/>
          <p:cNvSpPr txBox="1"/>
          <p:nvPr/>
        </p:nvSpPr>
        <p:spPr>
          <a:xfrm>
            <a:off x="5154706" y="1258677"/>
            <a:ext cx="6096000"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2.</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旅行建议：根据天气情况提供穿衣、活动等建议。</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实时旅行建议</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功能描述：提供天气信息、交通状况、文化活动等实时更新，帮助用户做出更好</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的旅行决策。</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输出：</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实时天气和旅行建议：结合天气、交通和文化活动提供旅行建议。</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3.</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文案生成</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功能描述：在用户需要在社交媒体上分享旅行体验时，提供文案生成功能，帮助</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用户表达自己的感受。</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cxnSp>
        <p:nvCxnSpPr>
          <p:cNvPr id="3" name="直接连接符 2"/>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05" y="354939"/>
            <a:ext cx="3766991" cy="716500"/>
            <a:chOff x="2976152" y="4708118"/>
            <a:chExt cx="3766991" cy="716500"/>
          </a:xfrm>
        </p:grpSpPr>
        <p:sp>
          <p:nvSpPr>
            <p:cNvPr id="3" name="文本框 2"/>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050" dirty="0">
                  <a:solidFill>
                    <a:srgbClr val="093759"/>
                  </a:solidFill>
                  <a:latin typeface="Century Gothic" panose="020B0502020202020204" pitchFamily="34" charset="0"/>
                  <a:ea typeface="微软雅黑" panose="020B0503020204020204" charset="-122"/>
                </a:rPr>
                <a:t>Community Exchange</a:t>
              </a:r>
              <a:endParaRPr kumimoji="0" lang="en-US" altLang="zh-CN" sz="1050" b="0" i="0" u="none" strike="noStrike" kern="1200" cap="none" spc="0" normalizeH="0" baseline="0" noProof="0" dirty="0">
                <a:ln>
                  <a:noFill/>
                </a:ln>
                <a:solidFill>
                  <a:srgbClr val="093759"/>
                </a:solidFill>
                <a:effectLst/>
                <a:uLnTx/>
                <a:uFillTx/>
                <a:latin typeface="Century Gothic" panose="020B0502020202020204" pitchFamily="34" charset="0"/>
                <a:ea typeface="微软雅黑" panose="020B0503020204020204" charset="-122"/>
                <a:cs typeface="+mn-cs"/>
              </a:endParaRPr>
            </a:p>
          </p:txBody>
        </p:sp>
        <p:sp>
          <p:nvSpPr>
            <p:cNvPr id="4" name="文本框 3"/>
            <p:cNvSpPr txBox="1"/>
            <p:nvPr/>
          </p:nvSpPr>
          <p:spPr>
            <a:xfrm>
              <a:off x="3690097" y="4708118"/>
              <a:ext cx="2339102" cy="523220"/>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srgbClr val="000000">
                      <a:lumMod val="85000"/>
                      <a:lumOff val="15000"/>
                    </a:srgbClr>
                  </a:solidFill>
                  <a:latin typeface="Arial" panose="020B0604020202020204"/>
                  <a:ea typeface="微软雅黑" panose="020B0503020204020204" charset="-122"/>
                </a:rPr>
                <a:t>社区交流</a:t>
              </a:r>
              <a:r>
                <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rPr>
                <a:t>模块</a:t>
              </a:r>
              <a:endPar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endParaRPr>
            </a:p>
          </p:txBody>
        </p:sp>
      </p:grpSp>
      <p:pic>
        <p:nvPicPr>
          <p:cNvPr id="6" name="图片 5"/>
          <p:cNvPicPr>
            <a:picLocks noChangeAspect="1"/>
          </p:cNvPicPr>
          <p:nvPr/>
        </p:nvPicPr>
        <p:blipFill>
          <a:blip r:embed="rId1"/>
          <a:stretch>
            <a:fillRect/>
          </a:stretch>
        </p:blipFill>
        <p:spPr>
          <a:xfrm>
            <a:off x="857060" y="712174"/>
            <a:ext cx="4032024" cy="5679831"/>
          </a:xfrm>
          <a:prstGeom prst="rect">
            <a:avLst/>
          </a:prstGeom>
        </p:spPr>
      </p:pic>
      <p:sp>
        <p:nvSpPr>
          <p:cNvPr id="7" name="文本框 6"/>
          <p:cNvSpPr txBox="1"/>
          <p:nvPr/>
        </p:nvSpPr>
        <p:spPr>
          <a:xfrm>
            <a:off x="5369859" y="1245387"/>
            <a:ext cx="6096000" cy="3970318"/>
          </a:xfrm>
          <a:prstGeom prst="rect">
            <a:avLst/>
          </a:prstGeom>
          <a:noFill/>
        </p:spPr>
        <p:txBody>
          <a:bodyPr wrap="square" rtlCol="0">
            <a:spAutoFit/>
          </a:bodyPr>
          <a:lstStyle/>
          <a:p>
            <a:pPr lvl="0"/>
            <a:r>
              <a:rPr lang="en-US" altLang="zh-CN" dirty="0">
                <a:solidFill>
                  <a:srgbClr val="000000"/>
                </a:solidFill>
              </a:rPr>
              <a:t>1.</a:t>
            </a:r>
            <a:r>
              <a:rPr lang="zh-CN" altLang="en-US" dirty="0">
                <a:solidFill>
                  <a:srgbClr val="000000"/>
                </a:solidFill>
              </a:rPr>
              <a:t>避雷与种草：用户可以标记旅行中遇到的“雷区”或推荐“值得一去”的地方，</a:t>
            </a:r>
            <a:endParaRPr lang="zh-CN" altLang="en-US" dirty="0">
              <a:solidFill>
                <a:srgbClr val="000000"/>
              </a:solidFill>
            </a:endParaRPr>
          </a:p>
          <a:p>
            <a:pPr lvl="0"/>
            <a:r>
              <a:rPr lang="zh-CN" altLang="en-US" dirty="0">
                <a:solidFill>
                  <a:srgbClr val="000000"/>
                </a:solidFill>
              </a:rPr>
              <a:t>帮助其他用户做出更好的旅行决策。</a:t>
            </a:r>
            <a:endParaRPr lang="zh-CN" altLang="en-US" dirty="0">
              <a:solidFill>
                <a:srgbClr val="000000"/>
              </a:solidFill>
            </a:endParaRPr>
          </a:p>
          <a:p>
            <a:pPr lvl="0"/>
            <a:r>
              <a:rPr lang="en-US" altLang="zh-CN" dirty="0">
                <a:solidFill>
                  <a:srgbClr val="000000"/>
                </a:solidFill>
              </a:rPr>
              <a:t>2.</a:t>
            </a:r>
            <a:r>
              <a:rPr lang="zh-CN" altLang="en-US" dirty="0">
                <a:solidFill>
                  <a:srgbClr val="000000"/>
                </a:solidFill>
              </a:rPr>
              <a:t>发布帖子与分享心情：用户可以发布旅行帖子和心情，与其他用户分享旅行体</a:t>
            </a:r>
            <a:endParaRPr lang="zh-CN" altLang="en-US" dirty="0">
              <a:solidFill>
                <a:srgbClr val="000000"/>
              </a:solidFill>
            </a:endParaRPr>
          </a:p>
          <a:p>
            <a:pPr lvl="0"/>
            <a:r>
              <a:rPr lang="zh-CN" altLang="en-US" dirty="0">
                <a:solidFill>
                  <a:srgbClr val="000000"/>
                </a:solidFill>
              </a:rPr>
              <a:t>验。</a:t>
            </a:r>
            <a:endParaRPr lang="zh-CN" altLang="en-US" dirty="0">
              <a:solidFill>
                <a:srgbClr val="000000"/>
              </a:solidFill>
            </a:endParaRPr>
          </a:p>
          <a:p>
            <a:pPr lvl="0"/>
            <a:r>
              <a:rPr lang="en-US" altLang="zh-CN" dirty="0">
                <a:solidFill>
                  <a:srgbClr val="000000"/>
                </a:solidFill>
              </a:rPr>
              <a:t>3.</a:t>
            </a:r>
            <a:r>
              <a:rPr lang="zh-CN" altLang="en-US" dirty="0">
                <a:solidFill>
                  <a:srgbClr val="000000"/>
                </a:solidFill>
              </a:rPr>
              <a:t>求助帖与搜索留言墙：用户在遇到问题时可以发布求助帖，或在留言墙上搜索</a:t>
            </a:r>
            <a:endParaRPr lang="zh-CN" altLang="en-US" dirty="0">
              <a:solidFill>
                <a:srgbClr val="000000"/>
              </a:solidFill>
            </a:endParaRPr>
          </a:p>
          <a:p>
            <a:pPr lvl="0"/>
            <a:r>
              <a:rPr lang="zh-CN" altLang="en-US" dirty="0">
                <a:solidFill>
                  <a:srgbClr val="000000"/>
                </a:solidFill>
              </a:rPr>
              <a:t>其他用户的经验和建议。</a:t>
            </a:r>
            <a:endParaRPr lang="zh-CN" altLang="en-US" dirty="0">
              <a:solidFill>
                <a:srgbClr val="000000"/>
              </a:solidFill>
            </a:endParaRPr>
          </a:p>
          <a:p>
            <a:pPr lvl="0"/>
            <a:r>
              <a:rPr lang="en-US" altLang="zh-CN" dirty="0">
                <a:solidFill>
                  <a:srgbClr val="000000"/>
                </a:solidFill>
              </a:rPr>
              <a:t>4.</a:t>
            </a:r>
            <a:r>
              <a:rPr lang="zh-CN" altLang="en-US" dirty="0">
                <a:solidFill>
                  <a:srgbClr val="000000"/>
                </a:solidFill>
              </a:rPr>
              <a:t>社区交流：包括添加好友、删除好友、好友列表等功能，加强用户间的社交联</a:t>
            </a:r>
            <a:endParaRPr lang="zh-CN" altLang="en-US" dirty="0">
              <a:solidFill>
                <a:srgbClr val="000000"/>
              </a:solidFill>
            </a:endParaRPr>
          </a:p>
          <a:p>
            <a:pPr lvl="0"/>
            <a:r>
              <a:rPr lang="zh-CN" altLang="en-US" dirty="0">
                <a:solidFill>
                  <a:srgbClr val="000000"/>
                </a:solidFill>
              </a:rPr>
              <a:t>系。</a:t>
            </a:r>
            <a:endParaRPr lang="zh-CN" altLang="en-US" dirty="0">
              <a:solidFill>
                <a:srgbClr val="000000"/>
              </a:solidFill>
            </a:endParaRPr>
          </a:p>
          <a:p>
            <a:pPr lvl="0"/>
            <a:r>
              <a:rPr lang="en-US" altLang="zh-CN" dirty="0">
                <a:solidFill>
                  <a:srgbClr val="000000"/>
                </a:solidFill>
              </a:rPr>
              <a:t>5.</a:t>
            </a:r>
            <a:r>
              <a:rPr lang="zh-CN" altLang="en-US" dirty="0">
                <a:solidFill>
                  <a:srgbClr val="000000"/>
                </a:solidFill>
              </a:rPr>
              <a:t>聊天功能：用户可以与其他用户进行实时聊天，交流旅行心得。</a:t>
            </a:r>
            <a:endParaRPr lang="zh-CN" altLang="en-US" dirty="0">
              <a:solidFill>
                <a:srgbClr val="000000"/>
              </a:solidFill>
            </a:endParaRPr>
          </a:p>
        </p:txBody>
      </p:sp>
      <p:cxnSp>
        <p:nvCxnSpPr>
          <p:cNvPr id="8" name="直接连接符 7"/>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1ide-Freeform: Shape 95"/>
          <p:cNvSpPr>
            <a:spLocks noChangeAspect="1"/>
          </p:cNvSpPr>
          <p:nvPr>
            <p:custDataLst>
              <p:tags r:id="rId1"/>
            </p:custDataLst>
          </p:nvPr>
        </p:nvSpPr>
        <p:spPr bwMode="auto">
          <a:xfrm>
            <a:off x="2188525" y="2691885"/>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1"/>
          </a:solidFill>
          <a:ln>
            <a:noFill/>
          </a:ln>
        </p:spPr>
        <p:txBody>
          <a:bodyPr anchor="ctr"/>
          <a:lstStyle/>
          <a:p>
            <a:pPr algn="ctr"/>
          </a:p>
        </p:txBody>
      </p:sp>
      <p:sp>
        <p:nvSpPr>
          <p:cNvPr id="31" name="iS1ide-Freeform: Shape 99"/>
          <p:cNvSpPr>
            <a:spLocks noChangeAspect="1"/>
          </p:cNvSpPr>
          <p:nvPr>
            <p:custDataLst>
              <p:tags r:id="rId2"/>
            </p:custDataLst>
          </p:nvPr>
        </p:nvSpPr>
        <p:spPr bwMode="auto">
          <a:xfrm>
            <a:off x="2187890" y="3974438"/>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4"/>
          </a:solidFill>
          <a:ln>
            <a:noFill/>
          </a:ln>
        </p:spPr>
        <p:txBody>
          <a:bodyPr anchor="ctr"/>
          <a:lstStyle/>
          <a:p>
            <a:pPr algn="ctr"/>
          </a:p>
        </p:txBody>
      </p:sp>
      <p:grpSp>
        <p:nvGrpSpPr>
          <p:cNvPr id="59" name="组合 58"/>
          <p:cNvGrpSpPr/>
          <p:nvPr>
            <p:custDataLst>
              <p:tags r:id="rId3"/>
            </p:custDataLst>
          </p:nvPr>
        </p:nvGrpSpPr>
        <p:grpSpPr>
          <a:xfrm>
            <a:off x="2423101" y="2571939"/>
            <a:ext cx="2841919" cy="921329"/>
            <a:chOff x="874713" y="1114425"/>
            <a:chExt cx="2841919" cy="921329"/>
          </a:xfrm>
        </p:grpSpPr>
        <p:sp>
          <p:nvSpPr>
            <p:cNvPr id="60" name="矩形 59"/>
            <p:cNvSpPr/>
            <p:nvPr>
              <p:custDataLst>
                <p:tags r:id="rId4"/>
              </p:custDataLst>
            </p:nvPr>
          </p:nvSpPr>
          <p:spPr>
            <a:xfrm>
              <a:off x="874713" y="1464889"/>
              <a:ext cx="2841919" cy="5708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rPr>
                <a:t>让每个人都能轻松规划旅行，享受</a:t>
              </a:r>
              <a:endParaRPr lang="zh-CN" altLang="en-US" sz="1200" dirty="0">
                <a:solidFill>
                  <a:schemeClr val="tx1">
                    <a:lumMod val="50000"/>
                    <a:lumOff val="50000"/>
                  </a:schemeClr>
                </a:solidFill>
              </a:endParaRPr>
            </a:p>
            <a:p>
              <a:pPr algn="l">
                <a:lnSpc>
                  <a:spcPct val="120000"/>
                </a:lnSpc>
              </a:pPr>
              <a:r>
                <a:rPr lang="zh-CN" altLang="en-US" sz="1400" b="1" dirty="0">
                  <a:solidFill>
                    <a:schemeClr val="tx1">
                      <a:lumMod val="50000"/>
                      <a:lumOff val="50000"/>
                    </a:schemeClr>
                  </a:solidFill>
                </a:rPr>
                <a:t>个性化旅游</a:t>
              </a:r>
              <a:r>
                <a:rPr lang="zh-CN" altLang="en-US" sz="1200" dirty="0">
                  <a:solidFill>
                    <a:schemeClr val="tx1">
                      <a:lumMod val="50000"/>
                      <a:lumOff val="50000"/>
                    </a:schemeClr>
                  </a:solidFill>
                </a:rPr>
                <a:t>体验。</a:t>
              </a:r>
              <a:endParaRPr lang="zh-CN" altLang="en-US" sz="1200" dirty="0">
                <a:solidFill>
                  <a:schemeClr val="tx1">
                    <a:lumMod val="50000"/>
                    <a:lumOff val="50000"/>
                  </a:schemeClr>
                </a:solidFill>
              </a:endParaRPr>
            </a:p>
          </p:txBody>
        </p:sp>
        <p:sp>
          <p:nvSpPr>
            <p:cNvPr id="61" name="矩形 60"/>
            <p:cNvSpPr/>
            <p:nvPr>
              <p:custDataLst>
                <p:tags r:id="rId5"/>
              </p:custDataLst>
            </p:nvPr>
          </p:nvSpPr>
          <p:spPr>
            <a:xfrm>
              <a:off x="874713" y="1114425"/>
              <a:ext cx="2084387"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项目愿景</a:t>
              </a:r>
              <a:endParaRPr lang="zh-CN" altLang="en-US" b="1" dirty="0"/>
            </a:p>
          </p:txBody>
        </p:sp>
      </p:grpSp>
      <p:grpSp>
        <p:nvGrpSpPr>
          <p:cNvPr id="62" name="组合 61"/>
          <p:cNvGrpSpPr/>
          <p:nvPr>
            <p:custDataLst>
              <p:tags r:id="rId6"/>
            </p:custDataLst>
          </p:nvPr>
        </p:nvGrpSpPr>
        <p:grpSpPr>
          <a:xfrm>
            <a:off x="2451676" y="3854274"/>
            <a:ext cx="2841919" cy="1974159"/>
            <a:chOff x="874713" y="1114425"/>
            <a:chExt cx="2841919" cy="1974159"/>
          </a:xfrm>
        </p:grpSpPr>
        <p:sp>
          <p:nvSpPr>
            <p:cNvPr id="63" name="矩形 62"/>
            <p:cNvSpPr/>
            <p:nvPr>
              <p:custDataLst>
                <p:tags r:id="rId7"/>
              </p:custDataLst>
            </p:nvPr>
          </p:nvSpPr>
          <p:spPr>
            <a:xfrm>
              <a:off x="874713" y="1449014"/>
              <a:ext cx="2841919" cy="163957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b="1" dirty="0">
                  <a:solidFill>
                    <a:schemeClr val="tx1">
                      <a:lumMod val="50000"/>
                      <a:lumOff val="50000"/>
                    </a:schemeClr>
                  </a:solidFill>
                </a:rPr>
                <a:t>  </a:t>
              </a:r>
              <a:r>
                <a:rPr lang="zh-CN" altLang="en-US" sz="1200" b="1" dirty="0">
                  <a:solidFill>
                    <a:schemeClr val="tx1">
                      <a:lumMod val="50000"/>
                      <a:lumOff val="50000"/>
                    </a:schemeClr>
                  </a:solidFill>
                </a:rPr>
                <a:t>出游地个性化推荐</a:t>
              </a:r>
              <a:endParaRPr lang="en-US" altLang="zh-CN" sz="1200" b="1" dirty="0">
                <a:solidFill>
                  <a:schemeClr val="tx1">
                    <a:lumMod val="50000"/>
                    <a:lumOff val="50000"/>
                  </a:schemeClr>
                </a:solidFill>
              </a:endParaRPr>
            </a:p>
            <a:p>
              <a:pPr algn="just">
                <a:lnSpc>
                  <a:spcPct val="120000"/>
                </a:lnSpc>
              </a:pPr>
              <a:r>
                <a:rPr lang="en-US" altLang="zh-CN" sz="1200" b="1" dirty="0">
                  <a:solidFill>
                    <a:schemeClr val="tx1">
                      <a:lumMod val="50000"/>
                      <a:lumOff val="50000"/>
                    </a:schemeClr>
                  </a:solidFill>
                </a:rPr>
                <a:t>  ai</a:t>
              </a:r>
              <a:r>
                <a:rPr lang="zh-CN" altLang="en-US" sz="1200" b="1" dirty="0">
                  <a:solidFill>
                    <a:schemeClr val="tx1">
                      <a:lumMod val="50000"/>
                      <a:lumOff val="50000"/>
                    </a:schemeClr>
                  </a:solidFill>
                </a:rPr>
                <a:t>定制旅行规划。</a:t>
              </a:r>
              <a:endParaRPr lang="zh-CN" altLang="en-US" sz="1200" b="1" dirty="0">
                <a:solidFill>
                  <a:schemeClr val="tx1">
                    <a:lumMod val="50000"/>
                    <a:lumOff val="50000"/>
                  </a:schemeClr>
                </a:solidFill>
              </a:endParaRPr>
            </a:p>
            <a:p>
              <a:pPr algn="just">
                <a:lnSpc>
                  <a:spcPct val="120000"/>
                </a:lnSpc>
              </a:pPr>
              <a:r>
                <a:rPr lang="en-US" altLang="zh-CN" sz="1200" b="1" dirty="0">
                  <a:solidFill>
                    <a:schemeClr val="tx1">
                      <a:lumMod val="50000"/>
                      <a:lumOff val="50000"/>
                    </a:schemeClr>
                  </a:solidFill>
                </a:rPr>
                <a:t>  </a:t>
              </a:r>
              <a:r>
                <a:rPr lang="zh-CN" altLang="en-US" sz="1200" b="1" dirty="0">
                  <a:solidFill>
                    <a:schemeClr val="tx1">
                      <a:lumMod val="50000"/>
                      <a:lumOff val="50000"/>
                    </a:schemeClr>
                  </a:solidFill>
                </a:rPr>
                <a:t>智能化打卡体验</a:t>
              </a:r>
              <a:endParaRPr lang="zh-CN" altLang="en-US" sz="1200" b="1" dirty="0">
                <a:solidFill>
                  <a:schemeClr val="tx1">
                    <a:lumMod val="50000"/>
                    <a:lumOff val="50000"/>
                  </a:schemeClr>
                </a:solidFill>
              </a:endParaRPr>
            </a:p>
            <a:p>
              <a:pPr algn="just">
                <a:lnSpc>
                  <a:spcPct val="120000"/>
                </a:lnSpc>
              </a:pPr>
              <a:r>
                <a:rPr lang="zh-CN" altLang="en-US" sz="1200" b="1" dirty="0">
                  <a:solidFill>
                    <a:schemeClr val="tx1">
                      <a:lumMod val="50000"/>
                      <a:lumOff val="50000"/>
                    </a:schemeClr>
                  </a:solidFill>
                </a:rPr>
                <a:t> </a:t>
              </a:r>
              <a:r>
                <a:rPr lang="en-US" altLang="zh-CN" sz="1200" b="1" dirty="0">
                  <a:solidFill>
                    <a:schemeClr val="tx1">
                      <a:lumMod val="50000"/>
                      <a:lumOff val="50000"/>
                    </a:schemeClr>
                  </a:solidFill>
                </a:rPr>
                <a:t> ai</a:t>
              </a:r>
              <a:r>
                <a:rPr lang="zh-CN" altLang="en-US" sz="1200" b="1" dirty="0">
                  <a:solidFill>
                    <a:schemeClr val="tx1">
                      <a:lumMod val="50000"/>
                      <a:lumOff val="50000"/>
                    </a:schemeClr>
                  </a:solidFill>
                </a:rPr>
                <a:t>文案生成</a:t>
              </a:r>
              <a:endParaRPr lang="zh-CN" altLang="en-US" sz="1200" b="1" dirty="0">
                <a:solidFill>
                  <a:schemeClr val="tx1">
                    <a:lumMod val="50000"/>
                    <a:lumOff val="50000"/>
                  </a:schemeClr>
                </a:solidFill>
              </a:endParaRPr>
            </a:p>
            <a:p>
              <a:pPr algn="just">
                <a:lnSpc>
                  <a:spcPct val="120000"/>
                </a:lnSpc>
              </a:pPr>
              <a:r>
                <a:rPr lang="en-US" altLang="zh-CN" sz="1200" b="1" dirty="0">
                  <a:solidFill>
                    <a:schemeClr val="tx1">
                      <a:lumMod val="50000"/>
                      <a:lumOff val="50000"/>
                    </a:schemeClr>
                  </a:solidFill>
                </a:rPr>
                <a:t>  </a:t>
              </a:r>
              <a:r>
                <a:rPr lang="zh-CN" altLang="en-US" sz="1200" b="1" dirty="0">
                  <a:solidFill>
                    <a:schemeClr val="tx1">
                      <a:lumMod val="50000"/>
                      <a:lumOff val="50000"/>
                    </a:schemeClr>
                  </a:solidFill>
                </a:rPr>
                <a:t>开放社区分享</a:t>
              </a:r>
              <a:endParaRPr lang="zh-CN" altLang="en-US" sz="1200" b="1" dirty="0">
                <a:solidFill>
                  <a:schemeClr val="tx1">
                    <a:lumMod val="50000"/>
                    <a:lumOff val="50000"/>
                  </a:schemeClr>
                </a:solidFill>
              </a:endParaRPr>
            </a:p>
            <a:p>
              <a:pPr algn="just">
                <a:lnSpc>
                  <a:spcPct val="120000"/>
                </a:lnSpc>
              </a:pPr>
              <a:r>
                <a:rPr lang="en-US" altLang="zh-CN" sz="1200" b="1" dirty="0">
                  <a:solidFill>
                    <a:schemeClr val="tx1">
                      <a:lumMod val="50000"/>
                      <a:lumOff val="50000"/>
                    </a:schemeClr>
                  </a:solidFill>
                </a:rPr>
                <a:t>  </a:t>
              </a:r>
              <a:r>
                <a:rPr lang="zh-CN" altLang="en-US" sz="1200" b="1" dirty="0">
                  <a:solidFill>
                    <a:schemeClr val="tx1">
                      <a:lumMod val="50000"/>
                      <a:lumOff val="50000"/>
                    </a:schemeClr>
                  </a:solidFill>
                </a:rPr>
                <a:t>旅行</a:t>
              </a:r>
              <a:r>
                <a:rPr lang="zh-CN" altLang="en-US" sz="1200" b="1" dirty="0">
                  <a:solidFill>
                    <a:schemeClr val="tx1">
                      <a:lumMod val="50000"/>
                      <a:lumOff val="50000"/>
                    </a:schemeClr>
                  </a:solidFill>
                </a:rPr>
                <a:t>心情记录</a:t>
              </a:r>
              <a:endParaRPr lang="zh-CN" altLang="en-US" sz="1200" b="1" dirty="0">
                <a:solidFill>
                  <a:schemeClr val="tx1">
                    <a:lumMod val="50000"/>
                    <a:lumOff val="50000"/>
                  </a:schemeClr>
                </a:solidFill>
              </a:endParaRPr>
            </a:p>
            <a:p>
              <a:pPr algn="just">
                <a:lnSpc>
                  <a:spcPct val="120000"/>
                </a:lnSpc>
              </a:pPr>
              <a:r>
                <a:rPr lang="en-US" altLang="zh-CN" sz="1200" b="1" dirty="0">
                  <a:solidFill>
                    <a:schemeClr val="tx1">
                      <a:lumMod val="50000"/>
                      <a:lumOff val="50000"/>
                    </a:schemeClr>
                  </a:solidFill>
                </a:rPr>
                <a:t>  </a:t>
              </a:r>
              <a:r>
                <a:rPr lang="zh-CN" altLang="en-US" sz="1200" b="1" dirty="0">
                  <a:solidFill>
                    <a:schemeClr val="tx1">
                      <a:lumMod val="50000"/>
                      <a:lumOff val="50000"/>
                    </a:schemeClr>
                  </a:solidFill>
                </a:rPr>
                <a:t>便捷行程</a:t>
              </a:r>
              <a:r>
                <a:rPr lang="zh-CN" altLang="en-US" sz="1200" b="1" dirty="0">
                  <a:solidFill>
                    <a:schemeClr val="tx1">
                      <a:lumMod val="50000"/>
                      <a:lumOff val="50000"/>
                    </a:schemeClr>
                  </a:solidFill>
                </a:rPr>
                <a:t>管理</a:t>
              </a:r>
              <a:endParaRPr lang="zh-CN" altLang="en-US" sz="1200" b="1" dirty="0">
                <a:solidFill>
                  <a:schemeClr val="tx1">
                    <a:lumMod val="50000"/>
                    <a:lumOff val="50000"/>
                  </a:schemeClr>
                </a:solidFill>
              </a:endParaRPr>
            </a:p>
          </p:txBody>
        </p:sp>
        <p:sp>
          <p:nvSpPr>
            <p:cNvPr id="64" name="矩形 63"/>
            <p:cNvSpPr/>
            <p:nvPr>
              <p:custDataLst>
                <p:tags r:id="rId8"/>
              </p:custDataLst>
            </p:nvPr>
          </p:nvSpPr>
          <p:spPr>
            <a:xfrm>
              <a:off x="874713" y="1114425"/>
              <a:ext cx="2084387"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功能</a:t>
              </a:r>
              <a:r>
                <a:rPr lang="zh-CN" altLang="en-US" b="1" dirty="0"/>
                <a:t>模块</a:t>
              </a:r>
              <a:endParaRPr lang="zh-CN" altLang="en-US" b="1" dirty="0"/>
            </a:p>
          </p:txBody>
        </p:sp>
      </p:grpSp>
      <p:grpSp>
        <p:nvGrpSpPr>
          <p:cNvPr id="24" name="组合 23"/>
          <p:cNvGrpSpPr/>
          <p:nvPr/>
        </p:nvGrpSpPr>
        <p:grpSpPr>
          <a:xfrm>
            <a:off x="4212505" y="354939"/>
            <a:ext cx="3766991" cy="716500"/>
            <a:chOff x="2976152" y="4708118"/>
            <a:chExt cx="3766991"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p>
              <a:pPr algn="ctr"/>
              <a:r>
                <a:rPr lang="en-US" altLang="zh-CN" sz="1050" dirty="0" smtClean="0">
                  <a:solidFill>
                    <a:schemeClr val="accent1"/>
                  </a:solidFill>
                  <a:latin typeface="Century Gothic" panose="020B0502020202020204" pitchFamily="34" charset="0"/>
                  <a:sym typeface="+mn-ea"/>
                </a:rPr>
                <a:t>Project Description</a:t>
              </a:r>
              <a:endParaRPr lang="en-US" altLang="zh-CN" sz="1050" dirty="0" smtClean="0">
                <a:solidFill>
                  <a:schemeClr val="accent1"/>
                </a:solidFill>
                <a:latin typeface="Century Gothic" panose="020B0502020202020204" pitchFamily="34" charset="0"/>
              </a:endParaRPr>
            </a:p>
          </p:txBody>
        </p:sp>
        <p:sp>
          <p:nvSpPr>
            <p:cNvPr id="26" name="文本框 25"/>
            <p:cNvSpPr txBox="1"/>
            <p:nvPr/>
          </p:nvSpPr>
          <p:spPr>
            <a:xfrm>
              <a:off x="4057019" y="4708118"/>
              <a:ext cx="1605280" cy="521970"/>
            </a:xfrm>
            <a:prstGeom prst="rect">
              <a:avLst/>
            </a:prstGeom>
            <a:noFill/>
          </p:spPr>
          <p:txBody>
            <a:bodyPr wrap="none" rtlCol="0">
              <a:spAutoFit/>
              <a:scene3d>
                <a:camera prst="orthographicFront"/>
                <a:lightRig rig="threePt" dir="t"/>
              </a:scene3d>
              <a:sp3d contourW="12700"/>
            </a:bodyPr>
            <a:p>
              <a:pPr algn="ctr"/>
              <a:r>
                <a:rPr lang="zh-CN" altLang="en-US" sz="2800" b="1" dirty="0">
                  <a:solidFill>
                    <a:schemeClr val="tx1">
                      <a:lumMod val="85000"/>
                      <a:lumOff val="15000"/>
                    </a:schemeClr>
                  </a:solidFill>
                </a:rPr>
                <a:t>简要</a:t>
              </a:r>
              <a:r>
                <a:rPr lang="zh-CN" altLang="en-US" sz="2800" b="1" dirty="0">
                  <a:solidFill>
                    <a:schemeClr val="tx1">
                      <a:lumMod val="85000"/>
                      <a:lumOff val="15000"/>
                    </a:schemeClr>
                  </a:solidFill>
                </a:rPr>
                <a:t>重温</a:t>
              </a:r>
              <a:endParaRPr lang="zh-CN" altLang="en-US" sz="2800" b="1" dirty="0">
                <a:solidFill>
                  <a:schemeClr val="tx1">
                    <a:lumMod val="85000"/>
                    <a:lumOff val="15000"/>
                  </a:schemeClr>
                </a:solidFill>
              </a:endParaRPr>
            </a:p>
          </p:txBody>
        </p:sp>
      </p:grpSp>
      <p:pic>
        <p:nvPicPr>
          <p:cNvPr id="2" name="图片 1"/>
          <p:cNvPicPr>
            <a:picLocks noChangeAspect="1"/>
          </p:cNvPicPr>
          <p:nvPr/>
        </p:nvPicPr>
        <p:blipFill>
          <a:blip r:embed="rId9"/>
          <a:srcRect l="6923" t="1170" r="9029" b="1552"/>
          <a:stretch>
            <a:fillRect/>
          </a:stretch>
        </p:blipFill>
        <p:spPr>
          <a:xfrm>
            <a:off x="7533640" y="764540"/>
            <a:ext cx="2736850" cy="5650865"/>
          </a:xfrm>
          <a:prstGeom prst="rect">
            <a:avLst/>
          </a:prstGeom>
        </p:spPr>
      </p:pic>
      <p:sp>
        <p:nvSpPr>
          <p:cNvPr id="4" name="iS1ide-Freeform: Shape 99"/>
          <p:cNvSpPr>
            <a:spLocks noChangeAspect="1"/>
          </p:cNvSpPr>
          <p:nvPr>
            <p:custDataLst>
              <p:tags r:id="rId10"/>
            </p:custDataLst>
          </p:nvPr>
        </p:nvSpPr>
        <p:spPr bwMode="auto">
          <a:xfrm>
            <a:off x="2189160" y="1409038"/>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4"/>
          </a:solidFill>
          <a:ln>
            <a:noFill/>
          </a:ln>
        </p:spPr>
        <p:txBody>
          <a:bodyPr anchor="ctr"/>
          <a:p>
            <a:pPr algn="ctr"/>
          </a:p>
        </p:txBody>
      </p:sp>
      <p:sp>
        <p:nvSpPr>
          <p:cNvPr id="15" name="文本框 14"/>
          <p:cNvSpPr txBox="1"/>
          <p:nvPr/>
        </p:nvSpPr>
        <p:spPr>
          <a:xfrm>
            <a:off x="2451735" y="1344295"/>
            <a:ext cx="4064000" cy="368300"/>
          </a:xfrm>
          <a:prstGeom prst="rect">
            <a:avLst/>
          </a:prstGeom>
          <a:noFill/>
        </p:spPr>
        <p:txBody>
          <a:bodyPr wrap="square" rtlCol="0">
            <a:spAutoFit/>
          </a:bodyPr>
          <a:p>
            <a:r>
              <a:rPr lang="zh-CN" altLang="en-US" b="1"/>
              <a:t>福小旅</a:t>
            </a:r>
            <a:endParaRPr lang="zh-CN" altLang="en-US" b="1"/>
          </a:p>
        </p:txBody>
      </p:sp>
      <p:sp>
        <p:nvSpPr>
          <p:cNvPr id="19" name="文本框 18"/>
          <p:cNvSpPr txBox="1"/>
          <p:nvPr/>
        </p:nvSpPr>
        <p:spPr>
          <a:xfrm>
            <a:off x="2451735" y="1683385"/>
            <a:ext cx="3448685" cy="506095"/>
          </a:xfrm>
          <a:prstGeom prst="rect">
            <a:avLst/>
          </a:prstGeom>
          <a:noFill/>
        </p:spPr>
        <p:txBody>
          <a:bodyPr wrap="square" rtlCol="0">
            <a:noAutofit/>
          </a:bodyPr>
          <a:p>
            <a:pPr algn="l"/>
            <a:r>
              <a:rPr lang="en-US" altLang="zh-CN" sz="1400" b="1" dirty="0">
                <a:solidFill>
                  <a:schemeClr val="tx1">
                    <a:lumMod val="50000"/>
                    <a:lumOff val="50000"/>
                  </a:schemeClr>
                </a:solidFill>
                <a:sym typeface="+mn-ea"/>
              </a:rPr>
              <a:t>ai</a:t>
            </a:r>
            <a:r>
              <a:rPr lang="zh-CN" altLang="en-US" sz="1400" b="1" dirty="0">
                <a:solidFill>
                  <a:schemeClr val="tx1">
                    <a:lumMod val="50000"/>
                    <a:lumOff val="50000"/>
                  </a:schemeClr>
                </a:solidFill>
                <a:sym typeface="+mn-ea"/>
              </a:rPr>
              <a:t>旅游小助手</a:t>
            </a:r>
            <a:r>
              <a:rPr lang="en-US" altLang="zh-CN" sz="1200" dirty="0">
                <a:solidFill>
                  <a:schemeClr val="tx1">
                    <a:lumMod val="50000"/>
                    <a:lumOff val="50000"/>
                  </a:schemeClr>
                </a:solidFill>
                <a:sym typeface="+mn-ea"/>
              </a:rPr>
              <a:t> </a:t>
            </a:r>
            <a:r>
              <a:rPr lang="zh-CN" altLang="en-US" sz="1200" dirty="0">
                <a:solidFill>
                  <a:schemeClr val="tx1">
                    <a:lumMod val="50000"/>
                    <a:lumOff val="50000"/>
                  </a:schemeClr>
                </a:solidFill>
                <a:sym typeface="+mn-ea"/>
              </a:rPr>
              <a:t>提供个性化旅游和社区记录</a:t>
            </a:r>
            <a:r>
              <a:rPr lang="zh-CN" altLang="en-US" sz="1200" dirty="0">
                <a:solidFill>
                  <a:schemeClr val="tx1">
                    <a:lumMod val="50000"/>
                    <a:lumOff val="50000"/>
                  </a:schemeClr>
                </a:solidFill>
                <a:sym typeface="+mn-ea"/>
              </a:rPr>
              <a:t>体验</a:t>
            </a:r>
            <a:endParaRPr lang="zh-CN" altLang="en-US" sz="1200" dirty="0">
              <a:solidFill>
                <a:schemeClr val="tx1">
                  <a:lumMod val="50000"/>
                  <a:lumOff val="50000"/>
                </a:schemeClr>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0-#ppt_w/2"/>
                                          </p:val>
                                        </p:tav>
                                        <p:tav tm="100000">
                                          <p:val>
                                            <p:strVal val="#ppt_x"/>
                                          </p:val>
                                        </p:tav>
                                      </p:tavLst>
                                    </p:anim>
                                    <p:anim calcmode="lin" valueType="num">
                                      <p:cBhvr additive="base">
                                        <p:cTn id="19" dur="500" fill="hold"/>
                                        <p:tgtEl>
                                          <p:spTgt spid="5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500" fill="hold"/>
                                        <p:tgtEl>
                                          <p:spTgt spid="62"/>
                                        </p:tgtEl>
                                        <p:attrNameLst>
                                          <p:attrName>ppt_x</p:attrName>
                                        </p:attrNameLst>
                                      </p:cBhvr>
                                      <p:tavLst>
                                        <p:tav tm="0">
                                          <p:val>
                                            <p:strVal val="0-#ppt_w/2"/>
                                          </p:val>
                                        </p:tav>
                                        <p:tav tm="100000">
                                          <p:val>
                                            <p:strVal val="#ppt_x"/>
                                          </p:val>
                                        </p:tav>
                                      </p:tavLst>
                                    </p:anim>
                                    <p:anim calcmode="lin" valueType="num">
                                      <p:cBhvr additive="base">
                                        <p:cTn id="23" dur="500" fill="hold"/>
                                        <p:tgtEl>
                                          <p:spTgt spid="62"/>
                                        </p:tgtEl>
                                        <p:attrNameLst>
                                          <p:attrName>ppt_y</p:attrName>
                                        </p:attrNameLst>
                                      </p:cBhvr>
                                      <p:tavLst>
                                        <p:tav tm="0">
                                          <p:val>
                                            <p:strVal val="#ppt_y"/>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1" grpId="0" bldLvl="0" animBg="1"/>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05" y="354939"/>
            <a:ext cx="3766991" cy="716500"/>
            <a:chOff x="2976152" y="4708118"/>
            <a:chExt cx="3766991" cy="716500"/>
          </a:xfrm>
        </p:grpSpPr>
        <p:sp>
          <p:nvSpPr>
            <p:cNvPr id="3" name="文本框 2"/>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050" dirty="0">
                  <a:solidFill>
                    <a:srgbClr val="093759"/>
                  </a:solidFill>
                  <a:latin typeface="Century Gothic" panose="020B0502020202020204" pitchFamily="34" charset="0"/>
                  <a:ea typeface="微软雅黑" panose="020B0503020204020204" charset="-122"/>
                </a:rPr>
                <a:t>Community Exchange</a:t>
              </a:r>
              <a:endParaRPr kumimoji="0" lang="en-US" altLang="zh-CN" sz="1050" b="0" i="0" u="none" strike="noStrike" kern="1200" cap="none" spc="0" normalizeH="0" baseline="0" noProof="0" dirty="0">
                <a:ln>
                  <a:noFill/>
                </a:ln>
                <a:solidFill>
                  <a:srgbClr val="093759"/>
                </a:solidFill>
                <a:effectLst/>
                <a:uLnTx/>
                <a:uFillTx/>
                <a:latin typeface="Century Gothic" panose="020B0502020202020204" pitchFamily="34" charset="0"/>
                <a:ea typeface="微软雅黑" panose="020B0503020204020204" charset="-122"/>
                <a:cs typeface="+mn-cs"/>
              </a:endParaRPr>
            </a:p>
          </p:txBody>
        </p:sp>
        <p:sp>
          <p:nvSpPr>
            <p:cNvPr id="4" name="文本框 3"/>
            <p:cNvSpPr txBox="1"/>
            <p:nvPr/>
          </p:nvSpPr>
          <p:spPr>
            <a:xfrm>
              <a:off x="3690098" y="4708118"/>
              <a:ext cx="2339102" cy="523220"/>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srgbClr val="000000">
                      <a:lumMod val="85000"/>
                      <a:lumOff val="15000"/>
                    </a:srgbClr>
                  </a:solidFill>
                  <a:latin typeface="Arial" panose="020B0604020202020204"/>
                  <a:ea typeface="微软雅黑" panose="020B0503020204020204" charset="-122"/>
                </a:rPr>
                <a:t>社区交流</a:t>
              </a:r>
              <a:r>
                <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rPr>
                <a:t>模块</a:t>
              </a:r>
              <a:endPar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endParaRPr>
            </a:p>
          </p:txBody>
        </p:sp>
      </p:grpSp>
      <p:pic>
        <p:nvPicPr>
          <p:cNvPr id="6" name="图片 5"/>
          <p:cNvPicPr>
            <a:picLocks noChangeAspect="1"/>
          </p:cNvPicPr>
          <p:nvPr/>
        </p:nvPicPr>
        <p:blipFill>
          <a:blip r:embed="rId1"/>
          <a:stretch>
            <a:fillRect/>
          </a:stretch>
        </p:blipFill>
        <p:spPr>
          <a:xfrm>
            <a:off x="857060" y="712174"/>
            <a:ext cx="4032024" cy="5679831"/>
          </a:xfrm>
          <a:prstGeom prst="rect">
            <a:avLst/>
          </a:prstGeom>
        </p:spPr>
      </p:pic>
      <p:sp>
        <p:nvSpPr>
          <p:cNvPr id="7" name="文本框 6"/>
          <p:cNvSpPr txBox="1"/>
          <p:nvPr/>
        </p:nvSpPr>
        <p:spPr>
          <a:xfrm>
            <a:off x="5285523" y="1177974"/>
            <a:ext cx="6096000" cy="3139321"/>
          </a:xfrm>
          <a:prstGeom prst="rect">
            <a:avLst/>
          </a:prstGeom>
          <a:noFill/>
        </p:spPr>
        <p:txBody>
          <a:bodyPr wrap="square" rtlCol="0">
            <a:spAutoFit/>
          </a:bodyPr>
          <a:lstStyle/>
          <a:p>
            <a:pPr lvl="0"/>
            <a:r>
              <a:rPr lang="en-US" altLang="zh-CN" dirty="0">
                <a:solidFill>
                  <a:srgbClr val="000000"/>
                </a:solidFill>
              </a:rPr>
              <a:t>6.</a:t>
            </a:r>
            <a:r>
              <a:rPr lang="zh-CN" altLang="en-US" dirty="0">
                <a:solidFill>
                  <a:srgbClr val="000000"/>
                </a:solidFill>
              </a:rPr>
              <a:t>点赞收藏：用户可以对喜欢的内容进行点赞和收藏，方便日后回顾。</a:t>
            </a:r>
            <a:endParaRPr lang="zh-CN" altLang="en-US" dirty="0">
              <a:solidFill>
                <a:srgbClr val="000000"/>
              </a:solidFill>
            </a:endParaRPr>
          </a:p>
          <a:p>
            <a:pPr lvl="0"/>
            <a:r>
              <a:rPr lang="en-US" altLang="zh-CN" dirty="0">
                <a:solidFill>
                  <a:srgbClr val="000000"/>
                </a:solidFill>
              </a:rPr>
              <a:t>7.</a:t>
            </a:r>
            <a:r>
              <a:rPr lang="zh-CN" altLang="en-US" dirty="0">
                <a:solidFill>
                  <a:srgbClr val="000000"/>
                </a:solidFill>
              </a:rPr>
              <a:t>帖子浏览与发布评论：用户可以浏览其他用户的帖子，并发表自己的评论。</a:t>
            </a:r>
            <a:endParaRPr lang="zh-CN" altLang="en-US" dirty="0">
              <a:solidFill>
                <a:srgbClr val="000000"/>
              </a:solidFill>
            </a:endParaRPr>
          </a:p>
          <a:p>
            <a:pPr lvl="0"/>
            <a:r>
              <a:rPr lang="en-US" altLang="zh-CN" dirty="0">
                <a:solidFill>
                  <a:srgbClr val="000000"/>
                </a:solidFill>
              </a:rPr>
              <a:t>8.</a:t>
            </a:r>
            <a:r>
              <a:rPr lang="zh-CN" altLang="en-US" dirty="0">
                <a:solidFill>
                  <a:srgbClr val="000000"/>
                </a:solidFill>
              </a:rPr>
              <a:t>撤回评论：用户可以撤回自己发布的评论，以修正错误或更新观点。</a:t>
            </a:r>
            <a:endParaRPr lang="zh-CN" altLang="en-US" dirty="0">
              <a:solidFill>
                <a:srgbClr val="000000"/>
              </a:solidFill>
            </a:endParaRPr>
          </a:p>
          <a:p>
            <a:pPr lvl="0"/>
            <a:r>
              <a:rPr lang="en-US" altLang="zh-CN" dirty="0">
                <a:solidFill>
                  <a:srgbClr val="000000"/>
                </a:solidFill>
              </a:rPr>
              <a:t>9.</a:t>
            </a:r>
            <a:r>
              <a:rPr lang="zh-CN" altLang="en-US" dirty="0">
                <a:solidFill>
                  <a:srgbClr val="000000"/>
                </a:solidFill>
              </a:rPr>
              <a:t>推荐与浏览历史：系统根据用户行为推荐相关内容，并记录用户的浏览历史。</a:t>
            </a:r>
            <a:endParaRPr lang="zh-CN" altLang="en-US" dirty="0">
              <a:solidFill>
                <a:srgbClr val="000000"/>
              </a:solidFill>
            </a:endParaRPr>
          </a:p>
          <a:p>
            <a:pPr lvl="0"/>
            <a:r>
              <a:rPr lang="en-US" altLang="zh-CN" dirty="0">
                <a:solidFill>
                  <a:srgbClr val="000000"/>
                </a:solidFill>
              </a:rPr>
              <a:t>10.</a:t>
            </a:r>
            <a:r>
              <a:rPr lang="zh-CN" altLang="en-US" dirty="0">
                <a:solidFill>
                  <a:srgbClr val="000000"/>
                </a:solidFill>
              </a:rPr>
              <a:t>我的收藏：用户可以查看和管理自己的收藏内容。</a:t>
            </a:r>
            <a:endParaRPr lang="zh-CN" altLang="en-US" dirty="0">
              <a:solidFill>
                <a:srgbClr val="000000"/>
              </a:solidFill>
            </a:endParaRPr>
          </a:p>
          <a:p>
            <a:pPr lvl="0"/>
            <a:r>
              <a:rPr lang="en-US" altLang="zh-CN" dirty="0">
                <a:solidFill>
                  <a:srgbClr val="000000"/>
                </a:solidFill>
              </a:rPr>
              <a:t>11.</a:t>
            </a:r>
            <a:r>
              <a:rPr lang="zh-CN" altLang="en-US" dirty="0">
                <a:solidFill>
                  <a:srgbClr val="000000"/>
                </a:solidFill>
              </a:rPr>
              <a:t>附近地点：为用户提供附近地点的推荐，增加探索的可能性。</a:t>
            </a:r>
            <a:endParaRPr lang="zh-CN" altLang="en-US" dirty="0">
              <a:solidFill>
                <a:srgbClr val="000000"/>
              </a:solidFill>
            </a:endParaRPr>
          </a:p>
        </p:txBody>
      </p:sp>
      <p:cxnSp>
        <p:nvCxnSpPr>
          <p:cNvPr id="9" name="直接连接符 8"/>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04" y="354939"/>
            <a:ext cx="3766991" cy="659449"/>
            <a:chOff x="2976151" y="4708118"/>
            <a:chExt cx="3766991" cy="659449"/>
          </a:xfrm>
        </p:grpSpPr>
        <p:sp>
          <p:nvSpPr>
            <p:cNvPr id="3" name="文本框 2"/>
            <p:cNvSpPr txBox="1"/>
            <p:nvPr/>
          </p:nvSpPr>
          <p:spPr>
            <a:xfrm>
              <a:off x="2976151" y="5114837"/>
              <a:ext cx="3766991" cy="252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050" dirty="0">
                  <a:solidFill>
                    <a:srgbClr val="093759"/>
                  </a:solidFill>
                  <a:latin typeface="Century Gothic" panose="020B0502020202020204" pitchFamily="34" charset="0"/>
                  <a:ea typeface="微软雅黑" panose="020B0503020204020204" charset="-122"/>
                </a:rPr>
                <a:t>Personal Center</a:t>
              </a:r>
              <a:endParaRPr kumimoji="0" lang="en-US" altLang="zh-CN" sz="1050" b="0" i="0" u="none" strike="noStrike" kern="1200" cap="none" spc="0" normalizeH="0" baseline="0" noProof="0" dirty="0">
                <a:ln>
                  <a:noFill/>
                </a:ln>
                <a:solidFill>
                  <a:srgbClr val="093759"/>
                </a:solidFill>
                <a:effectLst/>
                <a:uLnTx/>
                <a:uFillTx/>
                <a:latin typeface="Century Gothic" panose="020B0502020202020204" pitchFamily="34" charset="0"/>
                <a:ea typeface="微软雅黑" panose="020B0503020204020204" charset="-122"/>
                <a:cs typeface="+mn-cs"/>
              </a:endParaRPr>
            </a:p>
          </p:txBody>
        </p:sp>
        <p:sp>
          <p:nvSpPr>
            <p:cNvPr id="4" name="文本框 3"/>
            <p:cNvSpPr txBox="1"/>
            <p:nvPr/>
          </p:nvSpPr>
          <p:spPr>
            <a:xfrm>
              <a:off x="3690098" y="4708118"/>
              <a:ext cx="2339102" cy="523220"/>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srgbClr val="000000">
                      <a:lumMod val="85000"/>
                      <a:lumOff val="15000"/>
                    </a:srgbClr>
                  </a:solidFill>
                  <a:latin typeface="Arial" panose="020B0604020202020204"/>
                  <a:ea typeface="微软雅黑" panose="020B0503020204020204" charset="-122"/>
                </a:rPr>
                <a:t>个人中心</a:t>
              </a:r>
              <a:r>
                <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rPr>
                <a:t>模块</a:t>
              </a:r>
              <a:endPar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endParaRPr>
            </a:p>
          </p:txBody>
        </p:sp>
      </p:grpSp>
      <p:sp>
        <p:nvSpPr>
          <p:cNvPr id="7" name="文本框 6"/>
          <p:cNvSpPr txBox="1"/>
          <p:nvPr/>
        </p:nvSpPr>
        <p:spPr>
          <a:xfrm>
            <a:off x="5285523" y="1177974"/>
            <a:ext cx="6096000" cy="4247317"/>
          </a:xfrm>
          <a:prstGeom prst="rect">
            <a:avLst/>
          </a:prstGeom>
          <a:noFill/>
        </p:spPr>
        <p:txBody>
          <a:bodyPr wrap="square" rtlCol="0">
            <a:spAutoFit/>
          </a:bodyPr>
          <a:lstStyle/>
          <a:p>
            <a:pPr lvl="0"/>
            <a:r>
              <a:rPr lang="zh-CN" altLang="en-US" dirty="0">
                <a:solidFill>
                  <a:srgbClr val="000000"/>
                </a:solidFill>
              </a:rPr>
              <a:t>信息管理：</a:t>
            </a:r>
            <a:endParaRPr lang="zh-CN" altLang="en-US" dirty="0">
              <a:solidFill>
                <a:srgbClr val="000000"/>
              </a:solidFill>
            </a:endParaRPr>
          </a:p>
          <a:p>
            <a:pPr lvl="0"/>
            <a:r>
              <a:rPr lang="zh-CN" altLang="en-US" dirty="0">
                <a:solidFill>
                  <a:srgbClr val="000000"/>
                </a:solidFill>
              </a:rPr>
              <a:t>查看信息：用户可以查看个人账户中的各种信息，包括账户详情、旅行历史</a:t>
            </a:r>
            <a:endParaRPr lang="zh-CN" altLang="en-US" dirty="0">
              <a:solidFill>
                <a:srgbClr val="000000"/>
              </a:solidFill>
            </a:endParaRPr>
          </a:p>
          <a:p>
            <a:pPr lvl="0"/>
            <a:r>
              <a:rPr lang="zh-CN" altLang="en-US" dirty="0">
                <a:solidFill>
                  <a:srgbClr val="000000"/>
                </a:solidFill>
              </a:rPr>
              <a:t>等。</a:t>
            </a:r>
            <a:endParaRPr lang="zh-CN" altLang="en-US" dirty="0">
              <a:solidFill>
                <a:srgbClr val="000000"/>
              </a:solidFill>
            </a:endParaRPr>
          </a:p>
          <a:p>
            <a:pPr lvl="0"/>
            <a:r>
              <a:rPr lang="zh-CN" altLang="en-US" dirty="0">
                <a:solidFill>
                  <a:srgbClr val="000000"/>
                </a:solidFill>
              </a:rPr>
              <a:t>信息管理：用户可以管理自己的个人信息，包括联系方式、个人资料等。</a:t>
            </a:r>
            <a:endParaRPr lang="zh-CN" altLang="en-US" dirty="0">
              <a:solidFill>
                <a:srgbClr val="000000"/>
              </a:solidFill>
            </a:endParaRPr>
          </a:p>
          <a:p>
            <a:pPr lvl="0"/>
            <a:r>
              <a:rPr lang="zh-CN" altLang="en-US" dirty="0">
                <a:solidFill>
                  <a:srgbClr val="000000"/>
                </a:solidFill>
              </a:rPr>
              <a:t>修改信息：用户可以更新或修改自己的账户信息和个人资料。</a:t>
            </a:r>
            <a:endParaRPr lang="zh-CN" altLang="en-US" dirty="0">
              <a:solidFill>
                <a:srgbClr val="000000"/>
              </a:solidFill>
            </a:endParaRPr>
          </a:p>
          <a:p>
            <a:pPr lvl="0"/>
            <a:r>
              <a:rPr lang="zh-CN" altLang="en-US" dirty="0">
                <a:solidFill>
                  <a:srgbClr val="000000"/>
                </a:solidFill>
              </a:rPr>
              <a:t>设置：</a:t>
            </a:r>
            <a:endParaRPr lang="zh-CN" altLang="en-US" dirty="0">
              <a:solidFill>
                <a:srgbClr val="000000"/>
              </a:solidFill>
            </a:endParaRPr>
          </a:p>
          <a:p>
            <a:pPr lvl="0"/>
            <a:r>
              <a:rPr lang="zh-CN" altLang="en-US" dirty="0">
                <a:solidFill>
                  <a:srgbClr val="000000"/>
                </a:solidFill>
              </a:rPr>
              <a:t>隐私设置：用户可以设置自己的隐私偏好，控制个人信息的可见性。</a:t>
            </a:r>
            <a:endParaRPr lang="zh-CN" altLang="en-US" dirty="0">
              <a:solidFill>
                <a:srgbClr val="000000"/>
              </a:solidFill>
            </a:endParaRPr>
          </a:p>
          <a:p>
            <a:pPr lvl="0"/>
            <a:r>
              <a:rPr lang="zh-CN" altLang="en-US" dirty="0">
                <a:solidFill>
                  <a:srgbClr val="000000"/>
                </a:solidFill>
              </a:rPr>
              <a:t>账号与安全：用户可以管理账号安全设置，如密码更改、两步验证等。</a:t>
            </a:r>
            <a:endParaRPr lang="zh-CN" altLang="en-US" dirty="0">
              <a:solidFill>
                <a:srgbClr val="000000"/>
              </a:solidFill>
            </a:endParaRPr>
          </a:p>
          <a:p>
            <a:pPr lvl="0"/>
            <a:r>
              <a:rPr lang="zh-CN" altLang="en-US" dirty="0">
                <a:solidFill>
                  <a:srgbClr val="000000"/>
                </a:solidFill>
              </a:rPr>
              <a:t>推荐设置：用户可以调整系统推荐设置，以优化个性化内容的推送。</a:t>
            </a:r>
            <a:endParaRPr lang="zh-CN" altLang="en-US" dirty="0">
              <a:solidFill>
                <a:srgbClr val="000000"/>
              </a:solidFill>
            </a:endParaRPr>
          </a:p>
        </p:txBody>
      </p:sp>
      <p:pic>
        <p:nvPicPr>
          <p:cNvPr id="8" name="图片 7"/>
          <p:cNvPicPr>
            <a:picLocks noChangeAspect="1"/>
          </p:cNvPicPr>
          <p:nvPr/>
        </p:nvPicPr>
        <p:blipFill>
          <a:blip r:embed="rId1"/>
          <a:stretch>
            <a:fillRect/>
          </a:stretch>
        </p:blipFill>
        <p:spPr>
          <a:xfrm>
            <a:off x="325876" y="280987"/>
            <a:ext cx="4600575" cy="6296025"/>
          </a:xfrm>
          <a:prstGeom prst="rect">
            <a:avLst/>
          </a:prstGeom>
        </p:spPr>
      </p:pic>
      <p:cxnSp>
        <p:nvCxnSpPr>
          <p:cNvPr id="9" name="直接连接符 8"/>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05" y="354939"/>
            <a:ext cx="3766991" cy="716500"/>
            <a:chOff x="2976152" y="4708118"/>
            <a:chExt cx="3766991" cy="716500"/>
          </a:xfrm>
        </p:grpSpPr>
        <p:sp>
          <p:nvSpPr>
            <p:cNvPr id="3" name="文本框 2"/>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050" dirty="0">
                  <a:solidFill>
                    <a:srgbClr val="093759"/>
                  </a:solidFill>
                  <a:latin typeface="Century Gothic" panose="020B0502020202020204" pitchFamily="34" charset="0"/>
                  <a:ea typeface="微软雅黑" panose="020B0503020204020204" charset="-122"/>
                </a:rPr>
                <a:t>Personal Center</a:t>
              </a:r>
              <a:endParaRPr kumimoji="0" lang="en-US" altLang="zh-CN" sz="1050" b="0" i="0" u="none" strike="noStrike" kern="1200" cap="none" spc="0" normalizeH="0" baseline="0" noProof="0" dirty="0">
                <a:ln>
                  <a:noFill/>
                </a:ln>
                <a:solidFill>
                  <a:srgbClr val="093759"/>
                </a:solidFill>
                <a:effectLst/>
                <a:uLnTx/>
                <a:uFillTx/>
                <a:latin typeface="Century Gothic" panose="020B0502020202020204" pitchFamily="34" charset="0"/>
                <a:ea typeface="微软雅黑" panose="020B0503020204020204" charset="-122"/>
                <a:cs typeface="+mn-cs"/>
              </a:endParaRPr>
            </a:p>
          </p:txBody>
        </p:sp>
        <p:sp>
          <p:nvSpPr>
            <p:cNvPr id="4" name="文本框 3"/>
            <p:cNvSpPr txBox="1"/>
            <p:nvPr/>
          </p:nvSpPr>
          <p:spPr>
            <a:xfrm>
              <a:off x="3690098" y="4708118"/>
              <a:ext cx="2339102" cy="523220"/>
            </a:xfrm>
            <a:prstGeom prst="rect">
              <a:avLst/>
            </a:prstGeom>
            <a:noFill/>
          </p:spPr>
          <p:txBody>
            <a:bodyPr wrap="non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srgbClr val="000000">
                      <a:lumMod val="85000"/>
                      <a:lumOff val="15000"/>
                    </a:srgbClr>
                  </a:solidFill>
                  <a:latin typeface="Arial" panose="020B0604020202020204"/>
                  <a:ea typeface="微软雅黑" panose="020B0503020204020204" charset="-122"/>
                </a:rPr>
                <a:t>个人中心</a:t>
              </a:r>
              <a:r>
                <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rPr>
                <a:t>模块</a:t>
              </a:r>
              <a:endParaRPr kumimoji="0" lang="zh-CN" altLang="en-US" sz="2800"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charset="-122"/>
                <a:cs typeface="+mn-cs"/>
              </a:endParaRPr>
            </a:p>
          </p:txBody>
        </p:sp>
      </p:grpSp>
      <p:sp>
        <p:nvSpPr>
          <p:cNvPr id="7" name="文本框 6"/>
          <p:cNvSpPr txBox="1"/>
          <p:nvPr/>
        </p:nvSpPr>
        <p:spPr>
          <a:xfrm>
            <a:off x="5285523" y="1177974"/>
            <a:ext cx="6096000" cy="4247317"/>
          </a:xfrm>
          <a:prstGeom prst="rect">
            <a:avLst/>
          </a:prstGeom>
          <a:noFill/>
        </p:spPr>
        <p:txBody>
          <a:bodyPr wrap="square" rtlCol="0">
            <a:spAutoFit/>
          </a:bodyPr>
          <a:lstStyle/>
          <a:p>
            <a:pPr lvl="0"/>
            <a:r>
              <a:rPr lang="zh-CN" altLang="en-US" dirty="0">
                <a:solidFill>
                  <a:srgbClr val="000000"/>
                </a:solidFill>
              </a:rPr>
              <a:t>个人中心：用户的个人中心，可以查看和管理个人相关的所有信息和设置。</a:t>
            </a:r>
            <a:endParaRPr lang="zh-CN" altLang="en-US" dirty="0">
              <a:solidFill>
                <a:srgbClr val="000000"/>
              </a:solidFill>
            </a:endParaRPr>
          </a:p>
          <a:p>
            <a:pPr lvl="0"/>
            <a:r>
              <a:rPr lang="zh-CN" altLang="en-US" dirty="0">
                <a:solidFill>
                  <a:srgbClr val="000000"/>
                </a:solidFill>
              </a:rPr>
              <a:t>帖子管理：</a:t>
            </a:r>
            <a:endParaRPr lang="zh-CN" altLang="en-US" dirty="0">
              <a:solidFill>
                <a:srgbClr val="000000"/>
              </a:solidFill>
            </a:endParaRPr>
          </a:p>
          <a:p>
            <a:pPr lvl="0"/>
            <a:r>
              <a:rPr lang="zh-CN" altLang="en-US" dirty="0">
                <a:solidFill>
                  <a:srgbClr val="000000"/>
                </a:solidFill>
              </a:rPr>
              <a:t>编辑帖子：用户可以编辑自己在社区中发表的帖子。</a:t>
            </a:r>
            <a:endParaRPr lang="zh-CN" altLang="en-US" dirty="0">
              <a:solidFill>
                <a:srgbClr val="000000"/>
              </a:solidFill>
            </a:endParaRPr>
          </a:p>
          <a:p>
            <a:pPr lvl="0"/>
            <a:r>
              <a:rPr lang="zh-CN" altLang="en-US" dirty="0">
                <a:solidFill>
                  <a:srgbClr val="000000"/>
                </a:solidFill>
              </a:rPr>
              <a:t>我的帖子：用户可以查看和管理自己发表的所有帖子。</a:t>
            </a:r>
            <a:endParaRPr lang="zh-CN" altLang="en-US" dirty="0">
              <a:solidFill>
                <a:srgbClr val="000000"/>
              </a:solidFill>
            </a:endParaRPr>
          </a:p>
          <a:p>
            <a:pPr lvl="0"/>
            <a:r>
              <a:rPr lang="zh-CN" altLang="en-US" dirty="0">
                <a:solidFill>
                  <a:srgbClr val="000000"/>
                </a:solidFill>
              </a:rPr>
              <a:t>帖子列表：展示用户发布或参与的所有帖子的列表。</a:t>
            </a:r>
            <a:endParaRPr lang="zh-CN" altLang="en-US" dirty="0">
              <a:solidFill>
                <a:srgbClr val="000000"/>
              </a:solidFill>
            </a:endParaRPr>
          </a:p>
          <a:p>
            <a:pPr lvl="0"/>
            <a:r>
              <a:rPr lang="zh-CN" altLang="en-US" dirty="0">
                <a:solidFill>
                  <a:srgbClr val="000000"/>
                </a:solidFill>
              </a:rPr>
              <a:t>特色功能：</a:t>
            </a:r>
            <a:endParaRPr lang="zh-CN" altLang="en-US" dirty="0">
              <a:solidFill>
                <a:srgbClr val="000000"/>
              </a:solidFill>
            </a:endParaRPr>
          </a:p>
          <a:p>
            <a:pPr lvl="0"/>
            <a:r>
              <a:rPr lang="zh-CN" altLang="en-US" dirty="0">
                <a:solidFill>
                  <a:srgbClr val="000000"/>
                </a:solidFill>
              </a:rPr>
              <a:t>我的足迹：记录用户过去的旅行历史和访问过的地方。</a:t>
            </a:r>
            <a:endParaRPr lang="zh-CN" altLang="en-US" dirty="0">
              <a:solidFill>
                <a:srgbClr val="000000"/>
              </a:solidFill>
            </a:endParaRPr>
          </a:p>
          <a:p>
            <a:pPr lvl="0"/>
            <a:r>
              <a:rPr lang="zh-CN" altLang="en-US" dirty="0">
                <a:solidFill>
                  <a:srgbClr val="000000"/>
                </a:solidFill>
              </a:rPr>
              <a:t>心愿清单：允许用户记录自己的旅行愿望和计划，方便未来参考和实现。想</a:t>
            </a:r>
            <a:endParaRPr lang="zh-CN" altLang="en-US" dirty="0">
              <a:solidFill>
                <a:srgbClr val="000000"/>
              </a:solidFill>
            </a:endParaRPr>
          </a:p>
          <a:p>
            <a:pPr lvl="0"/>
            <a:r>
              <a:rPr lang="zh-CN" altLang="en-US" dirty="0">
                <a:solidFill>
                  <a:srgbClr val="000000"/>
                </a:solidFill>
              </a:rPr>
              <a:t>去的城市：用户可以标记自己未来想要访问的城市。想做的事情：用户可以列出</a:t>
            </a:r>
            <a:endParaRPr lang="zh-CN" altLang="en-US" dirty="0">
              <a:solidFill>
                <a:srgbClr val="000000"/>
              </a:solidFill>
            </a:endParaRPr>
          </a:p>
          <a:p>
            <a:pPr lvl="0"/>
            <a:r>
              <a:rPr lang="zh-CN" altLang="en-US" dirty="0">
                <a:solidFill>
                  <a:srgbClr val="000000"/>
                </a:solidFill>
              </a:rPr>
              <a:t>在旅行中想要体验的活动或事情。</a:t>
            </a:r>
            <a:endParaRPr lang="zh-CN" altLang="en-US" dirty="0">
              <a:solidFill>
                <a:srgbClr val="000000"/>
              </a:solidFill>
            </a:endParaRPr>
          </a:p>
          <a:p>
            <a:pPr lvl="0"/>
            <a:r>
              <a:rPr lang="zh-CN" altLang="en-US" dirty="0">
                <a:solidFill>
                  <a:srgbClr val="000000"/>
                </a:solidFill>
              </a:rPr>
              <a:t>联系客服：用户可以通过这个功能联系客服，解决使用中遇到的问题。</a:t>
            </a:r>
            <a:endParaRPr lang="zh-CN" altLang="en-US" dirty="0">
              <a:solidFill>
                <a:srgbClr val="000000"/>
              </a:solidFill>
            </a:endParaRPr>
          </a:p>
        </p:txBody>
      </p:sp>
      <p:pic>
        <p:nvPicPr>
          <p:cNvPr id="8" name="图片 7"/>
          <p:cNvPicPr>
            <a:picLocks noChangeAspect="1"/>
          </p:cNvPicPr>
          <p:nvPr/>
        </p:nvPicPr>
        <p:blipFill>
          <a:blip r:embed="rId1"/>
          <a:stretch>
            <a:fillRect/>
          </a:stretch>
        </p:blipFill>
        <p:spPr>
          <a:xfrm>
            <a:off x="322318" y="280987"/>
            <a:ext cx="4600575" cy="6296025"/>
          </a:xfrm>
          <a:prstGeom prst="rect">
            <a:avLst/>
          </a:prstGeom>
        </p:spPr>
      </p:pic>
      <p:cxnSp>
        <p:nvCxnSpPr>
          <p:cNvPr id="5" name="直接连接符 4"/>
          <p:cNvCxnSpPr/>
          <p:nvPr/>
        </p:nvCxnSpPr>
        <p:spPr>
          <a:xfrm>
            <a:off x="47468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rot="5400000">
            <a:off x="3511950" y="-145996"/>
            <a:ext cx="5168100" cy="7822226"/>
          </a:xfrm>
          <a:prstGeom prst="rect">
            <a:avLst/>
          </a:prstGeom>
        </p:spPr>
      </p:pic>
      <p:grpSp>
        <p:nvGrpSpPr>
          <p:cNvPr id="4" name="组合 3"/>
          <p:cNvGrpSpPr/>
          <p:nvPr/>
        </p:nvGrpSpPr>
        <p:grpSpPr>
          <a:xfrm>
            <a:off x="4212505" y="354939"/>
            <a:ext cx="3766991" cy="716500"/>
            <a:chOff x="2976152" y="4708118"/>
            <a:chExt cx="3766991" cy="716500"/>
          </a:xfrm>
        </p:grpSpPr>
        <p:sp>
          <p:nvSpPr>
            <p:cNvPr id="5" name="文本框 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Background Function</a:t>
              </a:r>
              <a:endParaRPr lang="en-US" altLang="zh-CN" sz="1050" dirty="0">
                <a:solidFill>
                  <a:schemeClr val="accent1"/>
                </a:solidFill>
                <a:latin typeface="Century Gothic" panose="020B0502020202020204" pitchFamily="34" charset="0"/>
              </a:endParaRPr>
            </a:p>
          </p:txBody>
        </p:sp>
        <p:sp>
          <p:nvSpPr>
            <p:cNvPr id="6" name="文本框 5"/>
            <p:cNvSpPr txBox="1"/>
            <p:nvPr/>
          </p:nvSpPr>
          <p:spPr>
            <a:xfrm>
              <a:off x="3690100"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后台功能模块</a:t>
              </a:r>
              <a:endParaRPr lang="zh-CN" altLang="en-US" sz="2800" b="1" dirty="0">
                <a:solidFill>
                  <a:schemeClr val="tx1">
                    <a:lumMod val="85000"/>
                    <a:lumOff val="15000"/>
                  </a:schemeClr>
                </a:solidFill>
              </a:endParaRPr>
            </a:p>
          </p:txBody>
        </p:sp>
      </p:grpSp>
      <p:cxnSp>
        <p:nvCxnSpPr>
          <p:cNvPr id="7" name="直接连接符 6"/>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UML Design</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482845" y="4562974"/>
                <a:ext cx="2108269" cy="646331"/>
              </a:xfrm>
              <a:prstGeom prst="rect">
                <a:avLst/>
              </a:prstGeom>
              <a:noFill/>
            </p:spPr>
            <p:txBody>
              <a:bodyPr wrap="none" rtlCol="0">
                <a:spAutoFit/>
                <a:scene3d>
                  <a:camera prst="orthographicFront"/>
                  <a:lightRig rig="threePt" dir="t"/>
                </a:scene3d>
                <a:sp3d contourW="12700"/>
              </a:bodyPr>
              <a:lstStyle/>
              <a:p>
                <a:pPr algn="ctr"/>
                <a:r>
                  <a:rPr lang="en-US" altLang="zh-CN" sz="3600" b="1" dirty="0">
                    <a:solidFill>
                      <a:schemeClr val="bg1"/>
                    </a:solidFill>
                  </a:rPr>
                  <a:t>UML</a:t>
                </a:r>
                <a:r>
                  <a:rPr lang="zh-CN" altLang="en-US" sz="3600" b="1" dirty="0">
                    <a:solidFill>
                      <a:schemeClr val="bg1"/>
                    </a:solidFill>
                  </a:rPr>
                  <a:t>设计</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212505" y="354939"/>
            <a:ext cx="3766991" cy="716500"/>
            <a:chOff x="2976152" y="4708118"/>
            <a:chExt cx="3766991"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Use Case Diagram</a:t>
              </a: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3151490" y="4708118"/>
              <a:ext cx="3416321"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用例图（需求分析）</a:t>
              </a:r>
              <a:endParaRPr lang="zh-CN" altLang="en-US" sz="2800" b="1" dirty="0">
                <a:solidFill>
                  <a:schemeClr val="tx1">
                    <a:lumMod val="85000"/>
                    <a:lumOff val="15000"/>
                  </a:schemeClr>
                </a:solidFill>
              </a:endParaRPr>
            </a:p>
          </p:txBody>
        </p:sp>
      </p:grpSp>
      <p:pic>
        <p:nvPicPr>
          <p:cNvPr id="4" name="图片 3"/>
          <p:cNvPicPr>
            <a:picLocks noChangeAspect="1"/>
          </p:cNvPicPr>
          <p:nvPr/>
        </p:nvPicPr>
        <p:blipFill>
          <a:blip r:embed="rId1"/>
          <a:stretch>
            <a:fillRect/>
          </a:stretch>
        </p:blipFill>
        <p:spPr>
          <a:xfrm>
            <a:off x="4396949" y="1071439"/>
            <a:ext cx="3138060" cy="5322791"/>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028770" y="354939"/>
            <a:ext cx="4134466" cy="716500"/>
            <a:chOff x="2792417" y="4708118"/>
            <a:chExt cx="4134466"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Business Process</a:t>
              </a: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2792417" y="4708118"/>
              <a:ext cx="4134466"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活动图（描述业务流程）</a:t>
              </a:r>
              <a:endParaRPr lang="zh-CN" altLang="en-US" sz="2800" b="1" dirty="0">
                <a:solidFill>
                  <a:schemeClr val="tx1">
                    <a:lumMod val="85000"/>
                    <a:lumOff val="15000"/>
                  </a:schemeClr>
                </a:solidFill>
              </a:endParaRPr>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022" y="876909"/>
            <a:ext cx="3763901" cy="5469301"/>
          </a:xfrm>
          <a:prstGeom prst="rect">
            <a:avLst/>
          </a:prstGeom>
        </p:spPr>
      </p:pic>
      <p:sp>
        <p:nvSpPr>
          <p:cNvPr id="8" name="文本框 7"/>
          <p:cNvSpPr txBox="1"/>
          <p:nvPr/>
        </p:nvSpPr>
        <p:spPr>
          <a:xfrm>
            <a:off x="5285523" y="1177974"/>
            <a:ext cx="6096000" cy="4524315"/>
          </a:xfrm>
          <a:prstGeom prst="rect">
            <a:avLst/>
          </a:prstGeom>
          <a:noFill/>
        </p:spPr>
        <p:txBody>
          <a:bodyPr wrap="square" rtlCol="0">
            <a:spAutoFit/>
          </a:bodyPr>
          <a:lstStyle/>
          <a:p>
            <a:pPr lvl="0"/>
            <a:r>
              <a:rPr lang="zh-CN" altLang="en-US" dirty="0">
                <a:solidFill>
                  <a:srgbClr val="000000"/>
                </a:solidFill>
              </a:rPr>
              <a:t>开始：流程的起点。</a:t>
            </a:r>
            <a:endParaRPr lang="zh-CN" altLang="en-US" dirty="0">
              <a:solidFill>
                <a:srgbClr val="000000"/>
              </a:solidFill>
            </a:endParaRPr>
          </a:p>
          <a:p>
            <a:pPr lvl="0"/>
            <a:r>
              <a:rPr lang="zh-CN" altLang="en-US" dirty="0">
                <a:solidFill>
                  <a:srgbClr val="000000"/>
                </a:solidFill>
              </a:rPr>
              <a:t>用户注册</a:t>
            </a:r>
            <a:r>
              <a:rPr lang="en-US" altLang="zh-CN" dirty="0">
                <a:solidFill>
                  <a:srgbClr val="000000"/>
                </a:solidFill>
              </a:rPr>
              <a:t>/</a:t>
            </a:r>
            <a:r>
              <a:rPr lang="zh-CN" altLang="en-US" dirty="0">
                <a:solidFill>
                  <a:srgbClr val="000000"/>
                </a:solidFill>
              </a:rPr>
              <a:t>登录：用户首先进行注册或登录以访问系统功能。</a:t>
            </a:r>
            <a:endParaRPr lang="zh-CN" altLang="en-US" dirty="0">
              <a:solidFill>
                <a:srgbClr val="000000"/>
              </a:solidFill>
            </a:endParaRPr>
          </a:p>
          <a:p>
            <a:pPr lvl="0"/>
            <a:r>
              <a:rPr lang="zh-CN" altLang="en-US" dirty="0">
                <a:solidFill>
                  <a:srgbClr val="000000"/>
                </a:solidFill>
              </a:rPr>
              <a:t>选择功能模块：用户登录后可以选择旅行助手、个人中心，社区交流，行程管理</a:t>
            </a:r>
            <a:endParaRPr lang="zh-CN" altLang="en-US" dirty="0">
              <a:solidFill>
                <a:srgbClr val="000000"/>
              </a:solidFill>
            </a:endParaRPr>
          </a:p>
          <a:p>
            <a:pPr lvl="0"/>
            <a:r>
              <a:rPr lang="zh-CN" altLang="en-US" dirty="0">
                <a:solidFill>
                  <a:srgbClr val="000000"/>
                </a:solidFill>
              </a:rPr>
              <a:t>四个模块的功能。</a:t>
            </a:r>
            <a:endParaRPr lang="zh-CN" altLang="en-US" dirty="0">
              <a:solidFill>
                <a:srgbClr val="000000"/>
              </a:solidFill>
            </a:endParaRPr>
          </a:p>
          <a:p>
            <a:pPr lvl="0"/>
            <a:r>
              <a:rPr lang="zh-CN" altLang="en-US" dirty="0">
                <a:solidFill>
                  <a:srgbClr val="000000"/>
                </a:solidFill>
              </a:rPr>
              <a:t>查看</a:t>
            </a:r>
            <a:r>
              <a:rPr lang="en-US" altLang="zh-CN" dirty="0">
                <a:solidFill>
                  <a:srgbClr val="000000"/>
                </a:solidFill>
              </a:rPr>
              <a:t>/</a:t>
            </a:r>
            <a:r>
              <a:rPr lang="zh-CN" altLang="en-US" dirty="0">
                <a:solidFill>
                  <a:srgbClr val="000000"/>
                </a:solidFill>
              </a:rPr>
              <a:t>管理行程：用户可以选择查看或管理他们的行程。</a:t>
            </a:r>
            <a:endParaRPr lang="zh-CN" altLang="en-US" dirty="0">
              <a:solidFill>
                <a:srgbClr val="000000"/>
              </a:solidFill>
            </a:endParaRPr>
          </a:p>
          <a:p>
            <a:pPr lvl="0"/>
            <a:r>
              <a:rPr lang="zh-CN" altLang="en-US" dirty="0">
                <a:solidFill>
                  <a:srgbClr val="000000"/>
                </a:solidFill>
              </a:rPr>
              <a:t>是否创建行程：决策点，用户决定是否创建新的行程。</a:t>
            </a:r>
            <a:endParaRPr lang="zh-CN" altLang="en-US" dirty="0">
              <a:solidFill>
                <a:srgbClr val="000000"/>
              </a:solidFill>
            </a:endParaRPr>
          </a:p>
          <a:p>
            <a:pPr lvl="0"/>
            <a:r>
              <a:rPr lang="zh-CN" altLang="en-US" dirty="0">
                <a:solidFill>
                  <a:srgbClr val="000000"/>
                </a:solidFill>
              </a:rPr>
              <a:t>创建行程：用户可以创建新的行程。</a:t>
            </a:r>
            <a:endParaRPr lang="zh-CN" altLang="en-US" dirty="0">
              <a:solidFill>
                <a:srgbClr val="000000"/>
              </a:solidFill>
            </a:endParaRPr>
          </a:p>
          <a:p>
            <a:pPr lvl="0"/>
            <a:r>
              <a:rPr lang="zh-CN" altLang="en-US" dirty="0">
                <a:solidFill>
                  <a:srgbClr val="000000"/>
                </a:solidFill>
              </a:rPr>
              <a:t>查看行程历史：用户可以查看之前的行程记录。</a:t>
            </a:r>
            <a:endParaRPr lang="zh-CN" altLang="en-US" dirty="0">
              <a:solidFill>
                <a:srgbClr val="000000"/>
              </a:solidFill>
            </a:endParaRPr>
          </a:p>
          <a:p>
            <a:pPr lvl="0"/>
            <a:r>
              <a:rPr lang="zh-CN" altLang="en-US" dirty="0">
                <a:solidFill>
                  <a:srgbClr val="000000"/>
                </a:solidFill>
              </a:rPr>
              <a:t>添加</a:t>
            </a:r>
            <a:r>
              <a:rPr lang="en-US" altLang="zh-CN" dirty="0">
                <a:solidFill>
                  <a:srgbClr val="000000"/>
                </a:solidFill>
              </a:rPr>
              <a:t>/</a:t>
            </a:r>
            <a:r>
              <a:rPr lang="zh-CN" altLang="en-US" dirty="0">
                <a:solidFill>
                  <a:srgbClr val="000000"/>
                </a:solidFill>
              </a:rPr>
              <a:t>管理计划：用户可以在行程中添加和管理计划。</a:t>
            </a:r>
            <a:endParaRPr lang="zh-CN" altLang="en-US" dirty="0">
              <a:solidFill>
                <a:srgbClr val="000000"/>
              </a:solidFill>
            </a:endParaRPr>
          </a:p>
          <a:p>
            <a:pPr lvl="0"/>
            <a:r>
              <a:rPr lang="zh-CN" altLang="en-US" dirty="0">
                <a:solidFill>
                  <a:srgbClr val="000000"/>
                </a:solidFill>
              </a:rPr>
              <a:t>管理日程：用户可以对计划中的日程进行增删改查。</a:t>
            </a:r>
            <a:endParaRPr lang="zh-CN" altLang="en-US" dirty="0">
              <a:solidFill>
                <a:srgbClr val="000000"/>
              </a:solidFill>
            </a:endParaRPr>
          </a:p>
          <a:p>
            <a:pPr lvl="0"/>
            <a:r>
              <a:rPr lang="zh-CN" altLang="en-US" dirty="0">
                <a:solidFill>
                  <a:srgbClr val="000000"/>
                </a:solidFill>
              </a:rPr>
              <a:t>是否保存更改：决策点，用户决定是否保存对日程的更改。</a:t>
            </a:r>
            <a:endParaRPr lang="zh-CN" altLang="en-US" dirty="0">
              <a:solidFill>
                <a:srgbClr val="000000"/>
              </a:solidFill>
            </a:endParaRPr>
          </a:p>
          <a:p>
            <a:pPr lvl="0"/>
            <a:r>
              <a:rPr lang="zh-CN" altLang="en-US" dirty="0">
                <a:solidFill>
                  <a:srgbClr val="000000"/>
                </a:solidFill>
              </a:rPr>
              <a:t>保存更改：用户保存对日程的更改。</a:t>
            </a:r>
            <a:endParaRPr lang="zh-CN" altLang="en-US" dirty="0">
              <a:solidFill>
                <a:srgbClr val="000000"/>
              </a:solidFill>
            </a:endParaRPr>
          </a:p>
          <a:p>
            <a:pPr lvl="0"/>
            <a:r>
              <a:rPr lang="zh-CN" altLang="en-US" dirty="0">
                <a:solidFill>
                  <a:srgbClr val="000000"/>
                </a:solidFill>
              </a:rPr>
              <a:t>回到选择功能模块：用户返回到选择功能模块的步骤。</a:t>
            </a:r>
            <a:endParaRPr lang="zh-CN" altLang="en-US" dirty="0">
              <a:solidFill>
                <a:srgbClr val="000000"/>
              </a:solidFill>
            </a:endParaRPr>
          </a:p>
          <a:p>
            <a:pPr lvl="0"/>
            <a:r>
              <a:rPr lang="zh-CN" altLang="en-US" dirty="0">
                <a:solidFill>
                  <a:srgbClr val="000000"/>
                </a:solidFill>
              </a:rPr>
              <a:t>询问</a:t>
            </a:r>
            <a:r>
              <a:rPr lang="en-US" altLang="zh-CN" dirty="0">
                <a:solidFill>
                  <a:srgbClr val="000000"/>
                </a:solidFill>
              </a:rPr>
              <a:t>AI </a:t>
            </a:r>
            <a:r>
              <a:rPr lang="zh-CN" altLang="en-US" dirty="0">
                <a:solidFill>
                  <a:srgbClr val="000000"/>
                </a:solidFill>
              </a:rPr>
              <a:t>小助手：用户可以向旅行小助手查询信息。</a:t>
            </a:r>
            <a:endParaRPr lang="zh-CN" altLang="en-US" dirty="0">
              <a:solidFill>
                <a:srgbClr val="000000"/>
              </a:solidFill>
            </a:endParaRPr>
          </a:p>
          <a:p>
            <a:pPr lvl="0"/>
            <a:r>
              <a:rPr lang="zh-CN" altLang="en-US" dirty="0">
                <a:solidFill>
                  <a:srgbClr val="000000"/>
                </a:solidFill>
              </a:rPr>
              <a:t>是否返回编辑行程：决策点，用户决定是否返回编辑行程。</a:t>
            </a:r>
            <a:endParaRPr lang="zh-CN" altLang="en-US" dirty="0">
              <a:solidFill>
                <a:srgbClr val="000000"/>
              </a:solidFill>
            </a:endParaRPr>
          </a:p>
        </p:txBody>
      </p:sp>
      <p:cxnSp>
        <p:nvCxnSpPr>
          <p:cNvPr id="9" name="直接连接符 8"/>
          <p:cNvCxnSpPr/>
          <p:nvPr/>
        </p:nvCxnSpPr>
        <p:spPr>
          <a:xfrm>
            <a:off x="4975469" y="1177974"/>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028771" y="354939"/>
            <a:ext cx="4134465" cy="716500"/>
            <a:chOff x="2792418" y="4708118"/>
            <a:chExt cx="4134465"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Business Process</a:t>
              </a: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2792418" y="4708118"/>
              <a:ext cx="4134465"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活动图（描述业务流程）</a:t>
              </a:r>
              <a:endParaRPr lang="zh-CN" altLang="en-US" sz="2800" b="1" dirty="0">
                <a:solidFill>
                  <a:schemeClr val="tx1">
                    <a:lumMod val="85000"/>
                    <a:lumOff val="15000"/>
                  </a:schemeClr>
                </a:solidFill>
              </a:endParaRPr>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022" y="876909"/>
            <a:ext cx="3763901" cy="5469301"/>
          </a:xfrm>
          <a:prstGeom prst="rect">
            <a:avLst/>
          </a:prstGeom>
        </p:spPr>
      </p:pic>
      <p:sp>
        <p:nvSpPr>
          <p:cNvPr id="8" name="文本框 7"/>
          <p:cNvSpPr txBox="1"/>
          <p:nvPr/>
        </p:nvSpPr>
        <p:spPr>
          <a:xfrm>
            <a:off x="5293360" y="1071439"/>
            <a:ext cx="6096000" cy="5632311"/>
          </a:xfrm>
          <a:prstGeom prst="rect">
            <a:avLst/>
          </a:prstGeom>
          <a:noFill/>
        </p:spPr>
        <p:txBody>
          <a:bodyPr wrap="square" rtlCol="0">
            <a:spAutoFit/>
          </a:bodyPr>
          <a:lstStyle/>
          <a:p>
            <a:pPr lvl="0"/>
            <a:r>
              <a:rPr lang="zh-CN" altLang="en-US" dirty="0">
                <a:solidFill>
                  <a:srgbClr val="000000"/>
                </a:solidFill>
              </a:rPr>
              <a:t>好友管理：用户可以添加好友或删除好友。</a:t>
            </a:r>
            <a:endParaRPr lang="zh-CN" altLang="en-US" dirty="0">
              <a:solidFill>
                <a:srgbClr val="000000"/>
              </a:solidFill>
            </a:endParaRPr>
          </a:p>
          <a:p>
            <a:pPr lvl="0"/>
            <a:r>
              <a:rPr lang="zh-CN" altLang="en-US" dirty="0">
                <a:solidFill>
                  <a:srgbClr val="000000"/>
                </a:solidFill>
              </a:rPr>
              <a:t>是否发送消息：决策点，用户决定是否向好友发送消息。</a:t>
            </a:r>
            <a:endParaRPr lang="zh-CN" altLang="en-US" dirty="0">
              <a:solidFill>
                <a:srgbClr val="000000"/>
              </a:solidFill>
            </a:endParaRPr>
          </a:p>
          <a:p>
            <a:pPr lvl="0"/>
            <a:r>
              <a:rPr lang="zh-CN" altLang="en-US" dirty="0">
                <a:solidFill>
                  <a:srgbClr val="000000"/>
                </a:solidFill>
              </a:rPr>
              <a:t>发送消息：用户选择向好友发送消息。</a:t>
            </a:r>
            <a:endParaRPr lang="zh-CN" altLang="en-US" dirty="0">
              <a:solidFill>
                <a:srgbClr val="000000"/>
              </a:solidFill>
            </a:endParaRPr>
          </a:p>
          <a:p>
            <a:pPr lvl="0"/>
            <a:r>
              <a:rPr lang="zh-CN" altLang="en-US" dirty="0">
                <a:solidFill>
                  <a:srgbClr val="000000"/>
                </a:solidFill>
              </a:rPr>
              <a:t>是否删除或撤回：决策点，用户决定是否删除或撤回消息。</a:t>
            </a:r>
            <a:endParaRPr lang="zh-CN" altLang="en-US" dirty="0">
              <a:solidFill>
                <a:srgbClr val="000000"/>
              </a:solidFill>
            </a:endParaRPr>
          </a:p>
          <a:p>
            <a:pPr lvl="0"/>
            <a:r>
              <a:rPr lang="zh-CN" altLang="en-US" dirty="0">
                <a:solidFill>
                  <a:srgbClr val="000000"/>
                </a:solidFill>
              </a:rPr>
              <a:t>删除或撤回消息：用户删除或撤回消息。</a:t>
            </a:r>
            <a:endParaRPr lang="zh-CN" altLang="en-US" dirty="0">
              <a:solidFill>
                <a:srgbClr val="000000"/>
              </a:solidFill>
            </a:endParaRPr>
          </a:p>
          <a:p>
            <a:pPr lvl="0"/>
            <a:r>
              <a:rPr lang="zh-CN" altLang="en-US" dirty="0">
                <a:solidFill>
                  <a:srgbClr val="000000"/>
                </a:solidFill>
              </a:rPr>
              <a:t>查看</a:t>
            </a:r>
            <a:r>
              <a:rPr lang="en-US" altLang="zh-CN" dirty="0">
                <a:solidFill>
                  <a:srgbClr val="000000"/>
                </a:solidFill>
              </a:rPr>
              <a:t>/</a:t>
            </a:r>
            <a:r>
              <a:rPr lang="zh-CN" altLang="en-US" dirty="0">
                <a:solidFill>
                  <a:srgbClr val="000000"/>
                </a:solidFill>
              </a:rPr>
              <a:t>管理留言墙消息：用户管理与留言墙相关的消息。</a:t>
            </a:r>
            <a:endParaRPr lang="zh-CN" altLang="en-US" dirty="0">
              <a:solidFill>
                <a:srgbClr val="000000"/>
              </a:solidFill>
            </a:endParaRPr>
          </a:p>
          <a:p>
            <a:pPr lvl="0"/>
            <a:r>
              <a:rPr lang="zh-CN" altLang="en-US" dirty="0">
                <a:solidFill>
                  <a:srgbClr val="000000"/>
                </a:solidFill>
              </a:rPr>
              <a:t>添加</a:t>
            </a:r>
            <a:r>
              <a:rPr lang="en-US" altLang="zh-CN" dirty="0">
                <a:solidFill>
                  <a:srgbClr val="000000"/>
                </a:solidFill>
              </a:rPr>
              <a:t>/</a:t>
            </a:r>
            <a:r>
              <a:rPr lang="zh-CN" altLang="en-US" dirty="0">
                <a:solidFill>
                  <a:srgbClr val="000000"/>
                </a:solidFill>
              </a:rPr>
              <a:t>删除留言：用户在留言墙上添加或删除留言。</a:t>
            </a:r>
            <a:endParaRPr lang="zh-CN" altLang="en-US" dirty="0">
              <a:solidFill>
                <a:srgbClr val="000000"/>
              </a:solidFill>
            </a:endParaRPr>
          </a:p>
          <a:p>
            <a:pPr lvl="0"/>
            <a:r>
              <a:rPr lang="zh-CN" altLang="en-US" dirty="0">
                <a:solidFill>
                  <a:srgbClr val="000000"/>
                </a:solidFill>
              </a:rPr>
              <a:t>查看帖子：用户查看平台上发布的帖子。</a:t>
            </a:r>
            <a:endParaRPr lang="zh-CN" altLang="en-US" dirty="0">
              <a:solidFill>
                <a:srgbClr val="000000"/>
              </a:solidFill>
            </a:endParaRPr>
          </a:p>
          <a:p>
            <a:pPr lvl="0"/>
            <a:r>
              <a:rPr lang="zh-CN" altLang="en-US" dirty="0">
                <a:solidFill>
                  <a:srgbClr val="000000"/>
                </a:solidFill>
              </a:rPr>
              <a:t>是否评论</a:t>
            </a:r>
            <a:r>
              <a:rPr lang="en-US" altLang="zh-CN" dirty="0">
                <a:solidFill>
                  <a:srgbClr val="000000"/>
                </a:solidFill>
              </a:rPr>
              <a:t>[</a:t>
            </a:r>
            <a:r>
              <a:rPr lang="zh-CN" altLang="en-US" dirty="0">
                <a:solidFill>
                  <a:srgbClr val="000000"/>
                </a:solidFill>
              </a:rPr>
              <a:t>表情</a:t>
            </a:r>
            <a:r>
              <a:rPr lang="en-US" altLang="zh-CN" dirty="0">
                <a:solidFill>
                  <a:srgbClr val="000000"/>
                </a:solidFill>
              </a:rPr>
              <a:t>]/</a:t>
            </a:r>
            <a:r>
              <a:rPr lang="zh-CN" altLang="en-US" dirty="0">
                <a:solidFill>
                  <a:srgbClr val="000000"/>
                </a:solidFill>
              </a:rPr>
              <a:t>收藏：决策点，用户决定是否对帖子进行评论、点赞或收藏。</a:t>
            </a:r>
            <a:endParaRPr lang="zh-CN" altLang="en-US" dirty="0">
              <a:solidFill>
                <a:srgbClr val="000000"/>
              </a:solidFill>
            </a:endParaRPr>
          </a:p>
          <a:p>
            <a:pPr lvl="0"/>
            <a:r>
              <a:rPr lang="zh-CN" altLang="en-US" dirty="0">
                <a:solidFill>
                  <a:srgbClr val="000000"/>
                </a:solidFill>
              </a:rPr>
              <a:t>评论</a:t>
            </a:r>
            <a:r>
              <a:rPr lang="en-US" altLang="zh-CN" dirty="0">
                <a:solidFill>
                  <a:srgbClr val="000000"/>
                </a:solidFill>
              </a:rPr>
              <a:t>[</a:t>
            </a:r>
            <a:r>
              <a:rPr lang="zh-CN" altLang="en-US" dirty="0">
                <a:solidFill>
                  <a:srgbClr val="000000"/>
                </a:solidFill>
              </a:rPr>
              <a:t>表情</a:t>
            </a:r>
            <a:r>
              <a:rPr lang="en-US" altLang="zh-CN" dirty="0">
                <a:solidFill>
                  <a:srgbClr val="000000"/>
                </a:solidFill>
              </a:rPr>
              <a:t>]/</a:t>
            </a:r>
            <a:r>
              <a:rPr lang="zh-CN" altLang="en-US" dirty="0">
                <a:solidFill>
                  <a:srgbClr val="000000"/>
                </a:solidFill>
              </a:rPr>
              <a:t>收藏：用户对帖子进行评论、点赞或收藏。</a:t>
            </a:r>
            <a:endParaRPr lang="zh-CN" altLang="en-US" dirty="0">
              <a:solidFill>
                <a:srgbClr val="000000"/>
              </a:solidFill>
            </a:endParaRPr>
          </a:p>
          <a:p>
            <a:pPr lvl="0"/>
            <a:r>
              <a:rPr lang="zh-CN" altLang="en-US" dirty="0">
                <a:solidFill>
                  <a:srgbClr val="000000"/>
                </a:solidFill>
              </a:rPr>
              <a:t>添加</a:t>
            </a:r>
            <a:r>
              <a:rPr lang="en-US" altLang="zh-CN" dirty="0">
                <a:solidFill>
                  <a:srgbClr val="000000"/>
                </a:solidFill>
              </a:rPr>
              <a:t>/</a:t>
            </a:r>
            <a:r>
              <a:rPr lang="zh-CN" altLang="en-US" dirty="0">
                <a:solidFill>
                  <a:srgbClr val="000000"/>
                </a:solidFill>
              </a:rPr>
              <a:t>管理评论：用户对帖子添加评论或管理已有评论。</a:t>
            </a:r>
            <a:endParaRPr lang="zh-CN" altLang="en-US" dirty="0">
              <a:solidFill>
                <a:srgbClr val="000000"/>
              </a:solidFill>
            </a:endParaRPr>
          </a:p>
          <a:p>
            <a:pPr lvl="0"/>
            <a:r>
              <a:rPr lang="zh-CN" altLang="en-US" dirty="0">
                <a:solidFill>
                  <a:srgbClr val="000000"/>
                </a:solidFill>
              </a:rPr>
              <a:t>添加</a:t>
            </a:r>
            <a:r>
              <a:rPr lang="en-US" altLang="zh-CN" dirty="0">
                <a:solidFill>
                  <a:srgbClr val="000000"/>
                </a:solidFill>
              </a:rPr>
              <a:t>/</a:t>
            </a:r>
            <a:r>
              <a:rPr lang="zh-CN" altLang="en-US" dirty="0">
                <a:solidFill>
                  <a:srgbClr val="000000"/>
                </a:solidFill>
              </a:rPr>
              <a:t>管理愿望清单：用户管理旅行愿望清单。</a:t>
            </a:r>
            <a:endParaRPr lang="zh-CN" altLang="en-US" dirty="0">
              <a:solidFill>
                <a:srgbClr val="000000"/>
              </a:solidFill>
            </a:endParaRPr>
          </a:p>
          <a:p>
            <a:pPr lvl="0"/>
            <a:r>
              <a:rPr lang="zh-CN" altLang="en-US" dirty="0">
                <a:solidFill>
                  <a:srgbClr val="000000"/>
                </a:solidFill>
              </a:rPr>
              <a:t>查看设置：用户查看个人账户设置。</a:t>
            </a:r>
            <a:endParaRPr lang="zh-CN" altLang="en-US" dirty="0">
              <a:solidFill>
                <a:srgbClr val="000000"/>
              </a:solidFill>
            </a:endParaRPr>
          </a:p>
          <a:p>
            <a:pPr lvl="0"/>
            <a:r>
              <a:rPr lang="zh-CN" altLang="en-US" dirty="0">
                <a:solidFill>
                  <a:srgbClr val="000000"/>
                </a:solidFill>
              </a:rPr>
              <a:t>联系客服：用户向客服发送消息进行反馈。</a:t>
            </a:r>
            <a:endParaRPr lang="zh-CN" altLang="en-US" dirty="0">
              <a:solidFill>
                <a:srgbClr val="000000"/>
              </a:solidFill>
            </a:endParaRPr>
          </a:p>
          <a:p>
            <a:pPr lvl="0"/>
            <a:r>
              <a:rPr lang="zh-CN" altLang="en-US" dirty="0">
                <a:solidFill>
                  <a:srgbClr val="000000"/>
                </a:solidFill>
              </a:rPr>
              <a:t>是否修改账户信息：决策点，用户决定是否更新个人信息和隐私设置。</a:t>
            </a:r>
            <a:endParaRPr lang="zh-CN" altLang="en-US" dirty="0">
              <a:solidFill>
                <a:srgbClr val="000000"/>
              </a:solidFill>
            </a:endParaRPr>
          </a:p>
          <a:p>
            <a:pPr lvl="0"/>
            <a:r>
              <a:rPr lang="zh-CN" altLang="en-US" dirty="0">
                <a:solidFill>
                  <a:srgbClr val="000000"/>
                </a:solidFill>
              </a:rPr>
              <a:t>修改账户信息：用户更新个人信息和隐私设置。</a:t>
            </a:r>
            <a:endParaRPr lang="zh-CN" altLang="en-US" dirty="0">
              <a:solidFill>
                <a:srgbClr val="000000"/>
              </a:solidFill>
            </a:endParaRPr>
          </a:p>
          <a:p>
            <a:pPr lvl="0"/>
            <a:r>
              <a:rPr lang="zh-CN" altLang="en-US" dirty="0">
                <a:solidFill>
                  <a:srgbClr val="000000"/>
                </a:solidFill>
              </a:rPr>
              <a:t>退出系统：用户完成操作后可以选择退出系统。</a:t>
            </a:r>
            <a:endParaRPr lang="zh-CN" altLang="en-US" dirty="0">
              <a:solidFill>
                <a:srgbClr val="000000"/>
              </a:solidFill>
            </a:endParaRPr>
          </a:p>
          <a:p>
            <a:pPr lvl="0"/>
            <a:r>
              <a:rPr lang="zh-CN" altLang="en-US" dirty="0">
                <a:solidFill>
                  <a:srgbClr val="000000"/>
                </a:solidFill>
              </a:rPr>
              <a:t>结束：流程的终点。</a:t>
            </a:r>
            <a:endParaRPr lang="zh-CN" altLang="en-US" dirty="0">
              <a:solidFill>
                <a:srgbClr val="000000"/>
              </a:solidFill>
            </a:endParaRPr>
          </a:p>
        </p:txBody>
      </p:sp>
      <p:cxnSp>
        <p:nvCxnSpPr>
          <p:cNvPr id="2" name="直接连接符 1"/>
          <p:cNvCxnSpPr/>
          <p:nvPr/>
        </p:nvCxnSpPr>
        <p:spPr>
          <a:xfrm>
            <a:off x="5054600" y="1239520"/>
            <a:ext cx="0" cy="47920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208307" y="354939"/>
            <a:ext cx="3775393" cy="716500"/>
            <a:chOff x="2971954" y="4708118"/>
            <a:chExt cx="3775393"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Class Diagram</a:t>
              </a: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2971954" y="4708118"/>
              <a:ext cx="377539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类图（描述系统结构）</a:t>
              </a:r>
              <a:endParaRPr lang="zh-CN" altLang="en-US" sz="2800" b="1" dirty="0">
                <a:solidFill>
                  <a:schemeClr val="tx1">
                    <a:lumMod val="85000"/>
                    <a:lumOff val="15000"/>
                  </a:schemeClr>
                </a:solidFill>
              </a:endParaRPr>
            </a:p>
          </p:txBody>
        </p:sp>
      </p:grpSp>
      <p:pic>
        <p:nvPicPr>
          <p:cNvPr id="3" name="图片 2"/>
          <p:cNvPicPr>
            <a:picLocks noChangeAspect="1"/>
          </p:cNvPicPr>
          <p:nvPr/>
        </p:nvPicPr>
        <p:blipFill>
          <a:blip r:embed="rId1"/>
          <a:stretch>
            <a:fillRect/>
          </a:stretch>
        </p:blipFill>
        <p:spPr>
          <a:xfrm rot="5400000">
            <a:off x="3407379" y="-526984"/>
            <a:ext cx="5367426" cy="8692664"/>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208307" y="354939"/>
            <a:ext cx="3775393" cy="879268"/>
            <a:chOff x="2971954" y="4708118"/>
            <a:chExt cx="3775393" cy="879268"/>
          </a:xfrm>
        </p:grpSpPr>
        <p:sp>
          <p:nvSpPr>
            <p:cNvPr id="25" name="文本框 24"/>
            <p:cNvSpPr txBox="1"/>
            <p:nvPr/>
          </p:nvSpPr>
          <p:spPr>
            <a:xfrm>
              <a:off x="2976152" y="5171888"/>
              <a:ext cx="3766991" cy="415498"/>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Class Diagram</a:t>
              </a:r>
              <a:endParaRPr lang="en-US" altLang="zh-CN" sz="1050" dirty="0">
                <a:solidFill>
                  <a:schemeClr val="accent1"/>
                </a:solidFill>
                <a:latin typeface="Century Gothic" panose="020B0502020202020204" pitchFamily="34" charset="0"/>
              </a:endParaRPr>
            </a:p>
            <a:p>
              <a:pPr algn="ct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2971954" y="4708118"/>
              <a:ext cx="377539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类图（描述系统结构）</a:t>
              </a:r>
              <a:endParaRPr lang="zh-CN" altLang="en-US" sz="2800" b="1" dirty="0">
                <a:solidFill>
                  <a:schemeClr val="tx1">
                    <a:lumMod val="85000"/>
                    <a:lumOff val="15000"/>
                  </a:schemeClr>
                </a:solidFill>
              </a:endParaRPr>
            </a:p>
          </p:txBody>
        </p:sp>
      </p:grpSp>
      <p:sp>
        <p:nvSpPr>
          <p:cNvPr id="4" name="文本框 3"/>
          <p:cNvSpPr txBox="1"/>
          <p:nvPr/>
        </p:nvSpPr>
        <p:spPr>
          <a:xfrm>
            <a:off x="1703511" y="1720840"/>
            <a:ext cx="8952766" cy="3416320"/>
          </a:xfrm>
          <a:prstGeom prst="rect">
            <a:avLst/>
          </a:prstGeom>
          <a:noFill/>
        </p:spPr>
        <p:txBody>
          <a:bodyPr wrap="square">
            <a:spAutoFit/>
          </a:bodyPr>
          <a:lstStyle/>
          <a:p>
            <a:r>
              <a:rPr lang="en-US" altLang="zh-CN" dirty="0"/>
              <a:t>Message</a:t>
            </a:r>
            <a:r>
              <a:rPr lang="zh-CN" altLang="en-US" dirty="0"/>
              <a:t>：消息类，包含消息的唯一标识符、发送者、内容和时间戳，以及编辑</a:t>
            </a:r>
            <a:endParaRPr lang="zh-CN" altLang="en-US" dirty="0"/>
          </a:p>
          <a:p>
            <a:r>
              <a:rPr lang="zh-CN" altLang="en-US" dirty="0"/>
              <a:t>和删除消息的方法。</a:t>
            </a:r>
            <a:endParaRPr lang="zh-CN" altLang="en-US" dirty="0"/>
          </a:p>
          <a:p>
            <a:r>
              <a:rPr lang="en-US" altLang="zh-CN" dirty="0" err="1"/>
              <a:t>MessageWall</a:t>
            </a:r>
            <a:r>
              <a:rPr lang="zh-CN" altLang="en-US" dirty="0"/>
              <a:t>：留言墙类，包含留言墙的唯一标识符、拥有者和消息列表，以及</a:t>
            </a:r>
            <a:endParaRPr lang="zh-CN" altLang="en-US" dirty="0"/>
          </a:p>
          <a:p>
            <a:r>
              <a:rPr lang="zh-CN" altLang="en-US" dirty="0"/>
              <a:t>添加、删除和获取消息的方法。</a:t>
            </a:r>
            <a:endParaRPr lang="zh-CN" altLang="en-US" dirty="0"/>
          </a:p>
          <a:p>
            <a:r>
              <a:rPr lang="en-US" altLang="zh-CN" dirty="0"/>
              <a:t>Trip</a:t>
            </a:r>
            <a:r>
              <a:rPr lang="zh-CN" altLang="en-US" dirty="0"/>
              <a:t>：行程类，包含行程的唯一标识符、目的地、开始和结束日期、状态，以及</a:t>
            </a:r>
            <a:endParaRPr lang="zh-CN" altLang="en-US" dirty="0"/>
          </a:p>
          <a:p>
            <a:r>
              <a:rPr lang="zh-CN" altLang="en-US" dirty="0"/>
              <a:t>创建、更新、删除行程、计算成本和获取当前计划和历史记录的方法。</a:t>
            </a:r>
            <a:endParaRPr lang="zh-CN" altLang="en-US" dirty="0"/>
          </a:p>
          <a:p>
            <a:r>
              <a:rPr lang="en-US" altLang="zh-CN" dirty="0"/>
              <a:t>Plan</a:t>
            </a:r>
            <a:r>
              <a:rPr lang="zh-CN" altLang="en-US" dirty="0"/>
              <a:t>：计划类，包含计划的唯一标识符、关联的行程对象和日程列表，以及添加、</a:t>
            </a:r>
            <a:endParaRPr lang="zh-CN" altLang="en-US" dirty="0"/>
          </a:p>
          <a:p>
            <a:r>
              <a:rPr lang="zh-CN" altLang="en-US" dirty="0"/>
              <a:t>删除和获取日程的方法。</a:t>
            </a:r>
            <a:endParaRPr lang="zh-CN" altLang="en-US" dirty="0"/>
          </a:p>
          <a:p>
            <a:r>
              <a:rPr lang="en-US" altLang="zh-CN" dirty="0"/>
              <a:t>Itinerary</a:t>
            </a:r>
            <a:r>
              <a:rPr lang="zh-CN" altLang="en-US" dirty="0"/>
              <a:t>：日程类，包含日程项的唯一标识符、活动描述、日期、时间和地点，</a:t>
            </a:r>
            <a:endParaRPr lang="zh-CN" altLang="en-US" dirty="0"/>
          </a:p>
          <a:p>
            <a:r>
              <a:rPr lang="zh-CN" altLang="en-US" dirty="0"/>
              <a:t>以及编辑和删除日程的方法。</a:t>
            </a:r>
            <a:endParaRPr lang="zh-CN" altLang="en-US" dirty="0"/>
          </a:p>
          <a:p>
            <a:r>
              <a:rPr lang="en-US" altLang="zh-CN" dirty="0"/>
              <a:t>User</a:t>
            </a:r>
            <a:r>
              <a:rPr lang="zh-CN" altLang="en-US" dirty="0"/>
              <a:t>：用户类，包含用户的基本信息和登录、注册、重置密码的方法，以及添加</a:t>
            </a:r>
            <a:endParaRPr lang="zh-CN" altLang="en-US" dirty="0"/>
          </a:p>
          <a:p>
            <a:r>
              <a:rPr lang="zh-CN" altLang="en-US" dirty="0"/>
              <a:t>和删除好友的方法。</a:t>
            </a:r>
            <a:endParaRPr lang="zh-CN" altLang="en-US" dirty="0"/>
          </a:p>
        </p:txBody>
      </p:sp>
      <p:cxnSp>
        <p:nvCxnSpPr>
          <p:cNvPr id="7" name="直接连接符 6"/>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sp>
        <p:nvSpPr>
          <p:cNvPr id="4" name="矩形 3"/>
          <p:cNvSpPr/>
          <p:nvPr/>
        </p:nvSpPr>
        <p:spPr>
          <a:xfrm>
            <a:off x="0"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Prototype Design</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521313" y="4562974"/>
                <a:ext cx="2031325"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原型设计</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208307" y="354939"/>
            <a:ext cx="3775393" cy="879268"/>
            <a:chOff x="2971954" y="4708118"/>
            <a:chExt cx="3775393" cy="879268"/>
          </a:xfrm>
        </p:grpSpPr>
        <p:sp>
          <p:nvSpPr>
            <p:cNvPr id="25" name="文本框 24"/>
            <p:cNvSpPr txBox="1"/>
            <p:nvPr/>
          </p:nvSpPr>
          <p:spPr>
            <a:xfrm>
              <a:off x="2976152" y="5171888"/>
              <a:ext cx="3766991" cy="415498"/>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Class Diagram</a:t>
              </a:r>
              <a:endParaRPr lang="en-US" altLang="zh-CN" sz="1050" dirty="0">
                <a:solidFill>
                  <a:schemeClr val="accent1"/>
                </a:solidFill>
                <a:latin typeface="Century Gothic" panose="020B0502020202020204" pitchFamily="34" charset="0"/>
              </a:endParaRPr>
            </a:p>
            <a:p>
              <a:pPr algn="ct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2971954" y="4708118"/>
              <a:ext cx="377539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类图（描述系统结构）</a:t>
              </a:r>
              <a:endParaRPr lang="zh-CN" altLang="en-US" sz="2800" b="1" dirty="0">
                <a:solidFill>
                  <a:schemeClr val="tx1">
                    <a:lumMod val="85000"/>
                    <a:lumOff val="15000"/>
                  </a:schemeClr>
                </a:solidFill>
              </a:endParaRPr>
            </a:p>
          </p:txBody>
        </p:sp>
      </p:grpSp>
      <p:sp>
        <p:nvSpPr>
          <p:cNvPr id="4" name="文本框 3"/>
          <p:cNvSpPr txBox="1"/>
          <p:nvPr/>
        </p:nvSpPr>
        <p:spPr>
          <a:xfrm>
            <a:off x="1773849" y="1341929"/>
            <a:ext cx="8952766" cy="3970318"/>
          </a:xfrm>
          <a:prstGeom prst="rect">
            <a:avLst/>
          </a:prstGeom>
          <a:noFill/>
        </p:spPr>
        <p:txBody>
          <a:bodyPr wrap="square">
            <a:spAutoFit/>
          </a:bodyPr>
          <a:lstStyle/>
          <a:p>
            <a:r>
              <a:rPr lang="en-US" altLang="zh-CN" dirty="0"/>
              <a:t>Post</a:t>
            </a:r>
            <a:r>
              <a:rPr lang="zh-CN" altLang="en-US" dirty="0"/>
              <a:t>：帖子类，包含帖子的标识符、作者、内容、图片和评论，以及创建、查看</a:t>
            </a:r>
            <a:endParaRPr lang="zh-CN" altLang="en-US" dirty="0"/>
          </a:p>
          <a:p>
            <a:r>
              <a:rPr lang="zh-CN" altLang="en-US" dirty="0"/>
              <a:t>帖子和添加评论的方法。</a:t>
            </a:r>
            <a:endParaRPr lang="zh-CN" altLang="en-US" dirty="0"/>
          </a:p>
          <a:p>
            <a:r>
              <a:rPr lang="en-US" altLang="zh-CN" dirty="0" err="1"/>
              <a:t>TravelAssistant</a:t>
            </a:r>
            <a:r>
              <a:rPr lang="zh-CN" altLang="en-US" dirty="0"/>
              <a:t>：旅行助手类，提供创建、查看帖子和添加评论的方法。</a:t>
            </a:r>
            <a:endParaRPr lang="zh-CN" altLang="en-US" dirty="0"/>
          </a:p>
          <a:p>
            <a:r>
              <a:rPr lang="en-US" altLang="zh-CN" dirty="0" err="1"/>
              <a:t>TravelHistory</a:t>
            </a:r>
            <a:r>
              <a:rPr lang="zh-CN" altLang="en-US" dirty="0"/>
              <a:t>：旅行历史类，包含历史城市和历史景点，以及获取访问过的城</a:t>
            </a:r>
            <a:endParaRPr lang="zh-CN" altLang="en-US" dirty="0"/>
          </a:p>
          <a:p>
            <a:r>
              <a:rPr lang="zh-CN" altLang="en-US" dirty="0"/>
              <a:t>市和景点的方法。</a:t>
            </a:r>
            <a:endParaRPr lang="zh-CN" altLang="en-US" dirty="0"/>
          </a:p>
          <a:p>
            <a:r>
              <a:rPr lang="en-US" altLang="zh-CN" dirty="0" err="1"/>
              <a:t>TravelWishList</a:t>
            </a:r>
            <a:r>
              <a:rPr lang="zh-CN" altLang="en-US" dirty="0"/>
              <a:t>：旅行愿望清单类，包含愿望城市和愿望景点，以及添加和删除</a:t>
            </a:r>
            <a:endParaRPr lang="zh-CN" altLang="en-US" dirty="0"/>
          </a:p>
          <a:p>
            <a:r>
              <a:rPr lang="zh-CN" altLang="en-US" dirty="0"/>
              <a:t>愿望的方法。</a:t>
            </a:r>
            <a:endParaRPr lang="zh-CN" altLang="en-US" dirty="0"/>
          </a:p>
          <a:p>
            <a:r>
              <a:rPr lang="en-US" altLang="zh-CN" dirty="0"/>
              <a:t>Settings</a:t>
            </a:r>
            <a:r>
              <a:rPr lang="zh-CN" altLang="en-US" dirty="0"/>
              <a:t>：设置类，包含用户名和用户</a:t>
            </a:r>
            <a:r>
              <a:rPr lang="en-US" altLang="zh-CN" dirty="0"/>
              <a:t>ID</a:t>
            </a:r>
            <a:r>
              <a:rPr lang="zh-CN" altLang="en-US" dirty="0"/>
              <a:t>，以及推送设置、隐私设置和账户安</a:t>
            </a:r>
            <a:endParaRPr lang="zh-CN" altLang="en-US" dirty="0"/>
          </a:p>
          <a:p>
            <a:r>
              <a:rPr lang="zh-CN" altLang="en-US" dirty="0"/>
              <a:t>全的方法。</a:t>
            </a:r>
            <a:endParaRPr lang="zh-CN" altLang="en-US" dirty="0"/>
          </a:p>
          <a:p>
            <a:r>
              <a:rPr lang="en-US" altLang="zh-CN" dirty="0" err="1"/>
              <a:t>userHistoryData</a:t>
            </a:r>
            <a:r>
              <a:rPr lang="zh-CN" altLang="en-US" dirty="0"/>
              <a:t>：用户历史数据类，包含用户和数据类型，以及推荐景点和路</a:t>
            </a:r>
            <a:endParaRPr lang="zh-CN" altLang="en-US" dirty="0"/>
          </a:p>
          <a:p>
            <a:r>
              <a:rPr lang="zh-CN" altLang="en-US" dirty="0"/>
              <a:t>线的方法。</a:t>
            </a:r>
            <a:endParaRPr lang="zh-CN" altLang="en-US" dirty="0"/>
          </a:p>
          <a:p>
            <a:r>
              <a:rPr lang="en-US" altLang="zh-CN" dirty="0"/>
              <a:t>Wishlist</a:t>
            </a:r>
            <a:r>
              <a:rPr lang="zh-CN" altLang="en-US" dirty="0"/>
              <a:t>：愿望清单类，包含用户和创建列表的方法。</a:t>
            </a:r>
            <a:endParaRPr lang="zh-CN" altLang="en-US" dirty="0"/>
          </a:p>
          <a:p>
            <a:r>
              <a:rPr lang="en-US" altLang="zh-CN" dirty="0"/>
              <a:t>Destinations</a:t>
            </a:r>
            <a:r>
              <a:rPr lang="zh-CN" altLang="en-US" dirty="0"/>
              <a:t>：目的地类，包含目的地数据和添加、删除目的地的方法。</a:t>
            </a:r>
            <a:endParaRPr lang="zh-CN" altLang="en-US" dirty="0"/>
          </a:p>
          <a:p>
            <a:r>
              <a:rPr lang="en-US" altLang="zh-CN" dirty="0"/>
              <a:t>Comment</a:t>
            </a:r>
            <a:r>
              <a:rPr lang="zh-CN" altLang="en-US" dirty="0"/>
              <a:t>：评论类，包含评论的标识符、作者和内容，以及发布评论的方法。</a:t>
            </a:r>
            <a:endParaRPr lang="en-US" altLang="zh-CN" dirty="0"/>
          </a:p>
        </p:txBody>
      </p:sp>
      <p:cxnSp>
        <p:nvCxnSpPr>
          <p:cNvPr id="2" name="直接连接符 1"/>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212505" y="354939"/>
            <a:ext cx="3766991" cy="716500"/>
            <a:chOff x="2976152" y="4708118"/>
            <a:chExt cx="3766991" cy="71650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sym typeface="+mn-ea"/>
                </a:rPr>
                <a:t>Sequence Diagram</a:t>
              </a:r>
              <a:endParaRPr lang="en-US" altLang="zh-CN" sz="1050" dirty="0">
                <a:solidFill>
                  <a:schemeClr val="accent1"/>
                </a:solidFill>
                <a:latin typeface="Century Gothic" panose="020B0502020202020204" pitchFamily="34" charset="0"/>
              </a:endParaRPr>
            </a:p>
          </p:txBody>
        </p:sp>
        <p:sp>
          <p:nvSpPr>
            <p:cNvPr id="26" name="文本框 25"/>
            <p:cNvSpPr txBox="1"/>
            <p:nvPr/>
          </p:nvSpPr>
          <p:spPr>
            <a:xfrm>
              <a:off x="4228710" y="4708118"/>
              <a:ext cx="1261884"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时序图</a:t>
              </a:r>
              <a:endParaRPr lang="zh-CN" altLang="en-US" sz="2800" b="1" dirty="0">
                <a:solidFill>
                  <a:schemeClr val="tx1">
                    <a:lumMod val="85000"/>
                    <a:lumOff val="15000"/>
                  </a:schemeClr>
                </a:solidFill>
              </a:endParaRPr>
            </a:p>
          </p:txBody>
        </p:sp>
      </p:grpSp>
      <p:pic>
        <p:nvPicPr>
          <p:cNvPr id="3" name="图片 2"/>
          <p:cNvPicPr>
            <a:picLocks noChangeAspect="1"/>
          </p:cNvPicPr>
          <p:nvPr/>
        </p:nvPicPr>
        <p:blipFill>
          <a:blip r:embed="rId1"/>
          <a:stretch>
            <a:fillRect/>
          </a:stretch>
        </p:blipFill>
        <p:spPr>
          <a:xfrm>
            <a:off x="4411014" y="1071439"/>
            <a:ext cx="3369972" cy="5601784"/>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229824" y="1352978"/>
            <a:ext cx="5732352" cy="5100576"/>
          </a:xfrm>
          <a:prstGeom prst="rect">
            <a:avLst/>
          </a:prstGeom>
        </p:spPr>
      </p:pic>
      <p:grpSp>
        <p:nvGrpSpPr>
          <p:cNvPr id="4" name="组合 3"/>
          <p:cNvGrpSpPr/>
          <p:nvPr/>
        </p:nvGrpSpPr>
        <p:grpSpPr>
          <a:xfrm>
            <a:off x="4221297" y="354939"/>
            <a:ext cx="3766991" cy="716500"/>
            <a:chOff x="2984944" y="4708118"/>
            <a:chExt cx="3766991" cy="716500"/>
          </a:xfrm>
        </p:grpSpPr>
        <p:sp>
          <p:nvSpPr>
            <p:cNvPr id="5" name="文本框 4"/>
            <p:cNvSpPr txBox="1"/>
            <p:nvPr/>
          </p:nvSpPr>
          <p:spPr>
            <a:xfrm>
              <a:off x="2984944"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Collaboration Diagram</a:t>
              </a:r>
              <a:endParaRPr lang="en-US" altLang="zh-CN" sz="1050" dirty="0">
                <a:solidFill>
                  <a:schemeClr val="accent1"/>
                </a:solidFill>
                <a:latin typeface="Century Gothic" panose="020B0502020202020204" pitchFamily="34" charset="0"/>
              </a:endParaRPr>
            </a:p>
          </p:txBody>
        </p:sp>
        <p:sp>
          <p:nvSpPr>
            <p:cNvPr id="6" name="文本框 5"/>
            <p:cNvSpPr txBox="1"/>
            <p:nvPr/>
          </p:nvSpPr>
          <p:spPr>
            <a:xfrm>
              <a:off x="4228710" y="4708118"/>
              <a:ext cx="1261884"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协作图</a:t>
              </a:r>
              <a:endParaRPr lang="zh-CN" altLang="en-US" sz="2800" b="1" dirty="0">
                <a:solidFill>
                  <a:schemeClr val="tx1">
                    <a:lumMod val="85000"/>
                    <a:lumOff val="15000"/>
                  </a:schemeClr>
                </a:solidFill>
              </a:endParaRPr>
            </a:p>
          </p:txBody>
        </p:sp>
      </p:grpSp>
      <p:cxnSp>
        <p:nvCxnSpPr>
          <p:cNvPr id="7" name="直接连接符 6"/>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Database Design</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271249" y="4562974"/>
                <a:ext cx="2531463"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数据库设计</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212505" y="354939"/>
            <a:ext cx="3766991" cy="716500"/>
            <a:chOff x="2976152" y="4708118"/>
            <a:chExt cx="3766991" cy="716500"/>
          </a:xfrm>
        </p:grpSpPr>
        <p:sp>
          <p:nvSpPr>
            <p:cNvPr id="21" name="文本框 20"/>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tx1">
                      <a:lumMod val="65000"/>
                      <a:lumOff val="35000"/>
                    </a:schemeClr>
                  </a:solidFill>
                  <a:latin typeface="Century Gothic" panose="020B0502020202020204" pitchFamily="34" charset="0"/>
                  <a:sym typeface="+mn-ea"/>
                </a:rPr>
                <a:t>ER Diagram</a:t>
              </a:r>
              <a:endParaRPr lang="en-US" altLang="zh-CN" sz="1050" dirty="0">
                <a:solidFill>
                  <a:schemeClr val="accent1"/>
                </a:solidFill>
                <a:latin typeface="Century Gothic" panose="020B0502020202020204" pitchFamily="34" charset="0"/>
              </a:endParaRPr>
            </a:p>
          </p:txBody>
        </p:sp>
        <p:sp>
          <p:nvSpPr>
            <p:cNvPr id="23" name="文本框 22"/>
            <p:cNvSpPr txBox="1"/>
            <p:nvPr/>
          </p:nvSpPr>
          <p:spPr>
            <a:xfrm>
              <a:off x="4338510" y="4708118"/>
              <a:ext cx="1042273"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tx1">
                      <a:lumMod val="85000"/>
                      <a:lumOff val="15000"/>
                    </a:schemeClr>
                  </a:solidFill>
                </a:rPr>
                <a:t>ER</a:t>
              </a:r>
              <a:r>
                <a:rPr lang="zh-CN" altLang="en-US" sz="2800" b="1" dirty="0">
                  <a:solidFill>
                    <a:schemeClr val="tx1">
                      <a:lumMod val="85000"/>
                      <a:lumOff val="15000"/>
                    </a:schemeClr>
                  </a:solidFill>
                </a:rPr>
                <a:t>图</a:t>
              </a:r>
              <a:endParaRPr lang="zh-CN" altLang="en-US" sz="2800" b="1" dirty="0">
                <a:solidFill>
                  <a:schemeClr val="tx1">
                    <a:lumMod val="85000"/>
                    <a:lumOff val="15000"/>
                  </a:schemeClr>
                </a:solidFill>
              </a:endParaRPr>
            </a:p>
          </p:txBody>
        </p:sp>
      </p:grpSp>
      <p:pic>
        <p:nvPicPr>
          <p:cNvPr id="12" name="图片 11"/>
          <p:cNvPicPr>
            <a:picLocks noChangeAspect="1"/>
          </p:cNvPicPr>
          <p:nvPr/>
        </p:nvPicPr>
        <p:blipFill>
          <a:blip r:embed="rId1"/>
          <a:stretch>
            <a:fillRect/>
          </a:stretch>
        </p:blipFill>
        <p:spPr>
          <a:xfrm>
            <a:off x="2076216" y="1071439"/>
            <a:ext cx="8188546" cy="53158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212505" y="354939"/>
            <a:ext cx="3766991" cy="716500"/>
            <a:chOff x="2976152" y="4708118"/>
            <a:chExt cx="3766991" cy="716500"/>
          </a:xfrm>
        </p:grpSpPr>
        <p:sp>
          <p:nvSpPr>
            <p:cNvPr id="21" name="文本框 20"/>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tx1">
                      <a:lumMod val="65000"/>
                      <a:lumOff val="35000"/>
                    </a:schemeClr>
                  </a:solidFill>
                  <a:latin typeface="Century Gothic" panose="020B0502020202020204" pitchFamily="34" charset="0"/>
                  <a:sym typeface="+mn-ea"/>
                </a:rPr>
                <a:t>Logical Relationship</a:t>
              </a:r>
              <a:endParaRPr lang="en-US" altLang="zh-CN" sz="1050" dirty="0">
                <a:solidFill>
                  <a:schemeClr val="accent1"/>
                </a:solidFill>
                <a:latin typeface="Century Gothic" panose="020B0502020202020204" pitchFamily="34" charset="0"/>
              </a:endParaRPr>
            </a:p>
          </p:txBody>
        </p:sp>
        <p:sp>
          <p:nvSpPr>
            <p:cNvPr id="23" name="文本框 22"/>
            <p:cNvSpPr txBox="1"/>
            <p:nvPr/>
          </p:nvSpPr>
          <p:spPr>
            <a:xfrm>
              <a:off x="3869635" y="4708118"/>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逻辑关系图</a:t>
              </a:r>
              <a:endParaRPr lang="zh-CN" altLang="en-US" sz="2800" b="1" dirty="0">
                <a:solidFill>
                  <a:schemeClr val="tx1">
                    <a:lumMod val="85000"/>
                    <a:lumOff val="15000"/>
                  </a:schemeClr>
                </a:solidFill>
              </a:endParaRPr>
            </a:p>
          </p:txBody>
        </p:sp>
      </p:grpSp>
      <p:pic>
        <p:nvPicPr>
          <p:cNvPr id="3" name="图片 2"/>
          <p:cNvPicPr>
            <a:picLocks noChangeAspect="1"/>
          </p:cNvPicPr>
          <p:nvPr/>
        </p:nvPicPr>
        <p:blipFill>
          <a:blip r:embed="rId1"/>
          <a:stretch>
            <a:fillRect/>
          </a:stretch>
        </p:blipFill>
        <p:spPr>
          <a:xfrm>
            <a:off x="3165239" y="1189538"/>
            <a:ext cx="5861241" cy="53357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rotWithShape="1">
          <a:blip r:embed="rId2" cstate="screen"/>
          <a:srcRect/>
          <a:stretch>
            <a:fillRect/>
          </a:stretch>
        </p:blipFill>
        <p:spPr>
          <a:xfrm>
            <a:off x="1676400" y="5498757"/>
            <a:ext cx="8864352" cy="1359243"/>
          </a:xfrm>
          <a:prstGeom prst="rect">
            <a:avLst/>
          </a:prstGeom>
        </p:spPr>
      </p:pic>
      <p:grpSp>
        <p:nvGrpSpPr>
          <p:cNvPr id="23" name="组合 22"/>
          <p:cNvGrpSpPr/>
          <p:nvPr/>
        </p:nvGrpSpPr>
        <p:grpSpPr>
          <a:xfrm>
            <a:off x="1688976" y="1344613"/>
            <a:ext cx="8839200" cy="4168774"/>
            <a:chOff x="1688976" y="1344613"/>
            <a:chExt cx="8839200" cy="4168774"/>
          </a:xfrm>
        </p:grpSpPr>
        <p:sp>
          <p:nvSpPr>
            <p:cNvPr id="5" name="矩形 4"/>
            <p:cNvSpPr/>
            <p:nvPr/>
          </p:nvSpPr>
          <p:spPr>
            <a:xfrm>
              <a:off x="1688976" y="1344613"/>
              <a:ext cx="8839200"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13270" y="1554164"/>
              <a:ext cx="8365460" cy="3730624"/>
              <a:chOff x="1676400" y="1770052"/>
              <a:chExt cx="8839200" cy="3941890"/>
            </a:xfrm>
          </p:grpSpPr>
          <p:sp>
            <p:nvSpPr>
              <p:cNvPr id="8" name="任意多边形 7"/>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flipH="1">
                <a:off x="1019175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flipV="1">
                <a:off x="1019175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2821318" y="2141491"/>
            <a:ext cx="6554911" cy="1015663"/>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solidFill>
                  <a:schemeClr val="accent1"/>
                </a:solidFill>
                <a:latin typeface="Arial" panose="020B0604020202020204"/>
                <a:ea typeface="微软雅黑" panose="020B0503020204020204" charset="-122"/>
              </a:rPr>
              <a:t>感谢您的观看指导</a:t>
            </a:r>
            <a:endParaRPr kumimoji="0" lang="zh-CN" altLang="en-US" sz="6000" b="1" i="0" u="none" strike="noStrike" kern="1200" cap="none" spc="0" normalizeH="0" baseline="0" noProof="0" dirty="0">
              <a:ln>
                <a:noFill/>
              </a:ln>
              <a:solidFill>
                <a:schemeClr val="accent1"/>
              </a:solidFill>
              <a:effectLst/>
              <a:uLnTx/>
              <a:uFillTx/>
              <a:latin typeface="Arial" panose="020B0604020202020204"/>
              <a:ea typeface="微软雅黑" panose="020B0503020204020204" charset="-122"/>
            </a:endParaRPr>
          </a:p>
        </p:txBody>
      </p:sp>
      <p:sp>
        <p:nvSpPr>
          <p:cNvPr id="14" name="文本框 13"/>
          <p:cNvSpPr txBox="1"/>
          <p:nvPr/>
        </p:nvSpPr>
        <p:spPr>
          <a:xfrm>
            <a:off x="2928673" y="3163763"/>
            <a:ext cx="6340202" cy="369332"/>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The user can demonstrate on a projector or computer</a:t>
            </a:r>
            <a:endPar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sp>
        <p:nvSpPr>
          <p:cNvPr id="15" name="文本框 14"/>
          <p:cNvSpPr txBox="1"/>
          <p:nvPr/>
        </p:nvSpPr>
        <p:spPr>
          <a:xfrm>
            <a:off x="2928673" y="4083924"/>
            <a:ext cx="6340202"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or print the presentation and make it into a film to be in a wider field</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grpSp>
        <p:nvGrpSpPr>
          <p:cNvPr id="24" name="组合 23"/>
          <p:cNvGrpSpPr/>
          <p:nvPr/>
        </p:nvGrpSpPr>
        <p:grpSpPr>
          <a:xfrm>
            <a:off x="2928673" y="3578469"/>
            <a:ext cx="6340202" cy="460080"/>
            <a:chOff x="2928673" y="3578469"/>
            <a:chExt cx="6340202" cy="460080"/>
          </a:xfrm>
        </p:grpSpPr>
        <p:cxnSp>
          <p:nvCxnSpPr>
            <p:cNvPr id="17" name="直接连接符 16"/>
            <p:cNvCxnSpPr/>
            <p:nvPr/>
          </p:nvCxnSpPr>
          <p:spPr>
            <a:xfrm>
              <a:off x="3067050" y="357846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67050" y="403854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28673" y="3623843"/>
              <a:ext cx="6340202" cy="369332"/>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适用于工作汇报</a:t>
              </a:r>
              <a:r>
                <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a:t>
              </a:r>
              <a:r>
                <a:rPr kumimoji="0" lang="zh-CN" altLang="en-US"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工作总结</a:t>
              </a:r>
              <a:r>
                <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a:t>
              </a:r>
              <a:r>
                <a:rPr kumimoji="0" lang="zh-CN" altLang="en-US"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工作计划</a:t>
              </a:r>
              <a:endParaRPr kumimoji="0" lang="en-US" altLang="zh-CN"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Prototype link</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701418" y="4708118"/>
              <a:ext cx="23164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前台原型</a:t>
              </a:r>
              <a:r>
                <a:rPr lang="zh-CN" altLang="en-US" sz="2800" b="1" dirty="0">
                  <a:solidFill>
                    <a:schemeClr val="tx1">
                      <a:lumMod val="85000"/>
                      <a:lumOff val="15000"/>
                    </a:schemeClr>
                  </a:solidFill>
                </a:rPr>
                <a:t>链接</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p:nvPr/>
        </p:nvPicPr>
        <p:blipFill>
          <a:blip r:embed="rId1"/>
          <a:stretch>
            <a:fillRect/>
          </a:stretch>
        </p:blipFill>
        <p:spPr>
          <a:xfrm>
            <a:off x="7364730" y="2292350"/>
            <a:ext cx="4091940" cy="4334510"/>
          </a:xfrm>
          <a:prstGeom prst="rect">
            <a:avLst/>
          </a:prstGeom>
        </p:spPr>
      </p:pic>
      <p:sp>
        <p:nvSpPr>
          <p:cNvPr id="6" name="文本框 5"/>
          <p:cNvSpPr txBox="1"/>
          <p:nvPr/>
        </p:nvSpPr>
        <p:spPr>
          <a:xfrm>
            <a:off x="3174365" y="1566545"/>
            <a:ext cx="4064000" cy="645160"/>
          </a:xfrm>
          <a:prstGeom prst="rect">
            <a:avLst/>
          </a:prstGeom>
          <a:noFill/>
        </p:spPr>
        <p:txBody>
          <a:bodyPr wrap="square" rtlCol="0">
            <a:spAutoFit/>
          </a:bodyPr>
          <a:p>
            <a:r>
              <a:rPr lang="zh-CN" altLang="en-US">
                <a:latin typeface="华文中宋" panose="02010600040101010101" charset="-122"/>
                <a:ea typeface="华文中宋" panose="02010600040101010101" charset="-122"/>
              </a:rPr>
              <a:t>饮料喝前摇一摇</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p:txBody>
      </p:sp>
      <p:pic>
        <p:nvPicPr>
          <p:cNvPr id="10" name="图片 9" descr="R-C"/>
          <p:cNvPicPr>
            <a:picLocks noChangeAspect="1"/>
          </p:cNvPicPr>
          <p:nvPr/>
        </p:nvPicPr>
        <p:blipFill>
          <a:blip r:embed="rId2"/>
          <a:stretch>
            <a:fillRect/>
          </a:stretch>
        </p:blipFill>
        <p:spPr>
          <a:xfrm>
            <a:off x="1426210" y="2305685"/>
            <a:ext cx="3081020" cy="2128520"/>
          </a:xfrm>
          <a:prstGeom prst="rect">
            <a:avLst/>
          </a:prstGeom>
        </p:spPr>
      </p:pic>
      <p:sp>
        <p:nvSpPr>
          <p:cNvPr id="12" name="文本框 11"/>
          <p:cNvSpPr txBox="1"/>
          <p:nvPr/>
        </p:nvSpPr>
        <p:spPr>
          <a:xfrm>
            <a:off x="7059930" y="1556385"/>
            <a:ext cx="4064000" cy="368300"/>
          </a:xfrm>
          <a:prstGeom prst="rect">
            <a:avLst/>
          </a:prstGeom>
          <a:noFill/>
        </p:spPr>
        <p:txBody>
          <a:bodyPr wrap="square" rtlCol="0">
            <a:spAutoFit/>
          </a:bodyPr>
          <a:p>
            <a:r>
              <a:rPr lang="zh-CN" altLang="en-US">
                <a:latin typeface="华文中宋" panose="02010600040101010101" charset="-122"/>
                <a:ea typeface="华文中宋" panose="02010600040101010101" charset="-122"/>
              </a:rPr>
              <a:t>原型</a:t>
            </a:r>
            <a:r>
              <a:rPr lang="zh-CN" altLang="en-US">
                <a:latin typeface="华文中宋" panose="02010600040101010101" charset="-122"/>
                <a:ea typeface="华文中宋" panose="02010600040101010101" charset="-122"/>
              </a:rPr>
              <a:t>讲前用一用</a:t>
            </a:r>
            <a:endParaRPr lang="zh-CN" altLang="en-US">
              <a:latin typeface="华文中宋" panose="02010600040101010101" charset="-122"/>
              <a:ea typeface="华文中宋" panose="02010600040101010101" charset="-122"/>
            </a:endParaRPr>
          </a:p>
        </p:txBody>
      </p:sp>
      <p:pic>
        <p:nvPicPr>
          <p:cNvPr id="13" name="图片 12" descr="R-C (1)"/>
          <p:cNvPicPr>
            <a:picLocks noChangeAspect="1"/>
          </p:cNvPicPr>
          <p:nvPr/>
        </p:nvPicPr>
        <p:blipFill>
          <a:blip r:embed="rId3"/>
          <a:stretch>
            <a:fillRect/>
          </a:stretch>
        </p:blipFill>
        <p:spPr>
          <a:xfrm>
            <a:off x="4407535" y="2924175"/>
            <a:ext cx="1901825" cy="1416685"/>
          </a:xfrm>
          <a:prstGeom prst="rect">
            <a:avLst/>
          </a:prstGeom>
        </p:spPr>
      </p:pic>
      <p:pic>
        <p:nvPicPr>
          <p:cNvPr id="15" name="图片 14"/>
          <p:cNvPicPr/>
          <p:nvPr/>
        </p:nvPicPr>
        <p:blipFill>
          <a:blip r:embed="rId4"/>
          <a:stretch>
            <a:fillRect/>
          </a:stretch>
        </p:blipFill>
        <p:spPr>
          <a:xfrm>
            <a:off x="8780145" y="1109345"/>
            <a:ext cx="1181100" cy="1196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Home page</a:t>
              </a:r>
              <a:r>
                <a:rPr lang="en-US" altLang="zh-CN" sz="1050" dirty="0">
                  <a:solidFill>
                    <a:schemeClr val="accent1"/>
                  </a:solidFill>
                  <a:latin typeface="Century Gothic" panose="020B0502020202020204" pitchFamily="34" charset="0"/>
                </a:rPr>
                <a:t>s</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412624" y="4708118"/>
              <a:ext cx="8940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主页</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17345" y="1235710"/>
            <a:ext cx="4064000" cy="368300"/>
          </a:xfrm>
          <a:prstGeom prst="rect">
            <a:avLst/>
          </a:prstGeom>
          <a:noFill/>
        </p:spPr>
        <p:txBody>
          <a:bodyPr wrap="square" rtlCol="0">
            <a:spAutoFit/>
          </a:bodyPr>
          <a:p>
            <a:r>
              <a:rPr lang="zh-CN" altLang="en-US"/>
              <a:t>底部导航</a:t>
            </a:r>
            <a:r>
              <a:rPr lang="zh-CN" altLang="en-US"/>
              <a:t>栏四个部分</a:t>
            </a:r>
            <a:endParaRPr lang="en-US" altLang="zh-CN"/>
          </a:p>
        </p:txBody>
      </p:sp>
      <p:pic>
        <p:nvPicPr>
          <p:cNvPr id="11" name="图片 10"/>
          <p:cNvPicPr>
            <a:picLocks noChangeAspect="1"/>
          </p:cNvPicPr>
          <p:nvPr/>
        </p:nvPicPr>
        <p:blipFill>
          <a:blip r:embed="rId1"/>
          <a:srcRect l="6923" t="1170" r="9029" b="1552"/>
          <a:stretch>
            <a:fillRect/>
          </a:stretch>
        </p:blipFill>
        <p:spPr>
          <a:xfrm>
            <a:off x="7920000" y="1440000"/>
            <a:ext cx="2487935" cy="5136921"/>
          </a:xfrm>
          <a:prstGeom prst="rect">
            <a:avLst/>
          </a:prstGeom>
        </p:spPr>
      </p:pic>
      <p:cxnSp>
        <p:nvCxnSpPr>
          <p:cNvPr id="96" name="直接连接符 95"/>
          <p:cNvCxnSpPr/>
          <p:nvPr>
            <p:custDataLst>
              <p:tags r:id="rId2"/>
            </p:custDataLst>
          </p:nvPr>
        </p:nvCxnSpPr>
        <p:spPr>
          <a:xfrm>
            <a:off x="2238180" y="2540774"/>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3"/>
            </p:custDataLst>
          </p:nvPr>
        </p:nvCxnSpPr>
        <p:spPr>
          <a:xfrm>
            <a:off x="2238180" y="3620778"/>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custDataLst>
              <p:tags r:id="rId4"/>
            </p:custDataLst>
          </p:nvPr>
        </p:nvCxnSpPr>
        <p:spPr>
          <a:xfrm>
            <a:off x="2238180" y="4777204"/>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5" name="组合 64"/>
          <p:cNvGrpSpPr/>
          <p:nvPr>
            <p:custDataLst>
              <p:tags r:id="rId5"/>
            </p:custDataLst>
          </p:nvPr>
        </p:nvGrpSpPr>
        <p:grpSpPr>
          <a:xfrm>
            <a:off x="1956719" y="5390485"/>
            <a:ext cx="574574" cy="574574"/>
            <a:chOff x="7073233" y="6727758"/>
            <a:chExt cx="574574" cy="574574"/>
          </a:xfrm>
        </p:grpSpPr>
        <p:sp>
          <p:nvSpPr>
            <p:cNvPr id="66" name="矩形 65"/>
            <p:cNvSpPr/>
            <p:nvPr>
              <p:custDataLst>
                <p:tags r:id="rId6"/>
              </p:custDataLst>
            </p:nvPr>
          </p:nvSpPr>
          <p:spPr>
            <a:xfrm rot="2700000">
              <a:off x="7073233" y="6727758"/>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panose="020B0503020204020204" charset="-122"/>
                <a:cs typeface="+mn-cs"/>
              </a:endParaRPr>
            </a:p>
          </p:txBody>
        </p:sp>
        <p:sp>
          <p:nvSpPr>
            <p:cNvPr id="67" name="Freeform 12"/>
            <p:cNvSpPr>
              <a:spLocks noEditPoints="1"/>
            </p:cNvSpPr>
            <p:nvPr>
              <p:custDataLst>
                <p:tags r:id="rId7"/>
              </p:custDataLst>
            </p:nvPr>
          </p:nvSpPr>
          <p:spPr bwMode="auto">
            <a:xfrm>
              <a:off x="7173157" y="6839794"/>
              <a:ext cx="374727" cy="350502"/>
            </a:xfrm>
            <a:custGeom>
              <a:avLst/>
              <a:gdLst>
                <a:gd name="T0" fmla="*/ 495 w 495"/>
                <a:gd name="T1" fmla="*/ 378 h 463"/>
                <a:gd name="T2" fmla="*/ 495 w 495"/>
                <a:gd name="T3" fmla="*/ 0 h 463"/>
                <a:gd name="T4" fmla="*/ 0 w 495"/>
                <a:gd name="T5" fmla="*/ 0 h 463"/>
                <a:gd name="T6" fmla="*/ 0 w 495"/>
                <a:gd name="T7" fmla="*/ 378 h 463"/>
                <a:gd name="T8" fmla="*/ 230 w 495"/>
                <a:gd name="T9" fmla="*/ 378 h 463"/>
                <a:gd name="T10" fmla="*/ 230 w 495"/>
                <a:gd name="T11" fmla="*/ 425 h 463"/>
                <a:gd name="T12" fmla="*/ 71 w 495"/>
                <a:gd name="T13" fmla="*/ 425 h 463"/>
                <a:gd name="T14" fmla="*/ 71 w 495"/>
                <a:gd name="T15" fmla="*/ 463 h 463"/>
                <a:gd name="T16" fmla="*/ 424 w 495"/>
                <a:gd name="T17" fmla="*/ 463 h 463"/>
                <a:gd name="T18" fmla="*/ 424 w 495"/>
                <a:gd name="T19" fmla="*/ 425 h 463"/>
                <a:gd name="T20" fmla="*/ 268 w 495"/>
                <a:gd name="T21" fmla="*/ 425 h 463"/>
                <a:gd name="T22" fmla="*/ 268 w 495"/>
                <a:gd name="T23" fmla="*/ 378 h 463"/>
                <a:gd name="T24" fmla="*/ 495 w 495"/>
                <a:gd name="T25" fmla="*/ 378 h 463"/>
                <a:gd name="T26" fmla="*/ 38 w 495"/>
                <a:gd name="T27" fmla="*/ 38 h 463"/>
                <a:gd name="T28" fmla="*/ 457 w 495"/>
                <a:gd name="T29" fmla="*/ 38 h 463"/>
                <a:gd name="T30" fmla="*/ 457 w 495"/>
                <a:gd name="T31" fmla="*/ 224 h 463"/>
                <a:gd name="T32" fmla="*/ 38 w 495"/>
                <a:gd name="T33" fmla="*/ 224 h 463"/>
                <a:gd name="T34" fmla="*/ 38 w 495"/>
                <a:gd name="T35" fmla="*/ 38 h 463"/>
                <a:gd name="T36" fmla="*/ 38 w 495"/>
                <a:gd name="T37" fmla="*/ 340 h 463"/>
                <a:gd name="T38" fmla="*/ 38 w 495"/>
                <a:gd name="T39" fmla="*/ 262 h 463"/>
                <a:gd name="T40" fmla="*/ 457 w 495"/>
                <a:gd name="T41" fmla="*/ 262 h 463"/>
                <a:gd name="T42" fmla="*/ 457 w 495"/>
                <a:gd name="T43" fmla="*/ 340 h 463"/>
                <a:gd name="T44" fmla="*/ 38 w 495"/>
                <a:gd name="T45" fmla="*/ 34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5" h="463">
                  <a:moveTo>
                    <a:pt x="495" y="378"/>
                  </a:moveTo>
                  <a:lnTo>
                    <a:pt x="495" y="0"/>
                  </a:lnTo>
                  <a:lnTo>
                    <a:pt x="0" y="0"/>
                  </a:lnTo>
                  <a:lnTo>
                    <a:pt x="0" y="378"/>
                  </a:lnTo>
                  <a:lnTo>
                    <a:pt x="230" y="378"/>
                  </a:lnTo>
                  <a:lnTo>
                    <a:pt x="230" y="425"/>
                  </a:lnTo>
                  <a:lnTo>
                    <a:pt x="71" y="425"/>
                  </a:lnTo>
                  <a:lnTo>
                    <a:pt x="71" y="463"/>
                  </a:lnTo>
                  <a:lnTo>
                    <a:pt x="424" y="463"/>
                  </a:lnTo>
                  <a:lnTo>
                    <a:pt x="424" y="425"/>
                  </a:lnTo>
                  <a:lnTo>
                    <a:pt x="268" y="425"/>
                  </a:lnTo>
                  <a:lnTo>
                    <a:pt x="268" y="378"/>
                  </a:lnTo>
                  <a:lnTo>
                    <a:pt x="495" y="378"/>
                  </a:lnTo>
                  <a:close/>
                  <a:moveTo>
                    <a:pt x="38" y="38"/>
                  </a:moveTo>
                  <a:lnTo>
                    <a:pt x="457" y="38"/>
                  </a:lnTo>
                  <a:lnTo>
                    <a:pt x="457" y="224"/>
                  </a:lnTo>
                  <a:lnTo>
                    <a:pt x="38" y="224"/>
                  </a:lnTo>
                  <a:lnTo>
                    <a:pt x="38" y="38"/>
                  </a:lnTo>
                  <a:close/>
                  <a:moveTo>
                    <a:pt x="38" y="340"/>
                  </a:moveTo>
                  <a:lnTo>
                    <a:pt x="38" y="262"/>
                  </a:lnTo>
                  <a:lnTo>
                    <a:pt x="457" y="262"/>
                  </a:lnTo>
                  <a:lnTo>
                    <a:pt x="457" y="340"/>
                  </a:lnTo>
                  <a:lnTo>
                    <a:pt x="38" y="340"/>
                  </a:lnTo>
                  <a:close/>
                </a:path>
              </a:pathLst>
            </a:custGeom>
            <a:solidFill>
              <a:schemeClr val="bg1"/>
            </a:solidFill>
            <a:ln>
              <a:noFill/>
            </a:ln>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68" name="组合 67"/>
          <p:cNvGrpSpPr/>
          <p:nvPr>
            <p:custDataLst>
              <p:tags r:id="rId8"/>
            </p:custDataLst>
          </p:nvPr>
        </p:nvGrpSpPr>
        <p:grpSpPr>
          <a:xfrm>
            <a:off x="1956719" y="1847201"/>
            <a:ext cx="574574" cy="574574"/>
            <a:chOff x="8474014" y="4952597"/>
            <a:chExt cx="574574" cy="574574"/>
          </a:xfrm>
        </p:grpSpPr>
        <p:sp>
          <p:nvSpPr>
            <p:cNvPr id="69" name="矩形 68"/>
            <p:cNvSpPr/>
            <p:nvPr>
              <p:custDataLst>
                <p:tags r:id="rId9"/>
              </p:custDataLst>
            </p:nvPr>
          </p:nvSpPr>
          <p:spPr>
            <a:xfrm rot="2700000">
              <a:off x="8474014" y="4952597"/>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panose="020B0503020204020204" charset="-122"/>
                <a:cs typeface="+mn-cs"/>
              </a:endParaRPr>
            </a:p>
          </p:txBody>
        </p:sp>
        <p:sp>
          <p:nvSpPr>
            <p:cNvPr id="70" name="Freeform 13"/>
            <p:cNvSpPr>
              <a:spLocks noEditPoints="1"/>
            </p:cNvSpPr>
            <p:nvPr>
              <p:custDataLst>
                <p:tags r:id="rId10"/>
              </p:custDataLst>
            </p:nvPr>
          </p:nvSpPr>
          <p:spPr bwMode="auto">
            <a:xfrm>
              <a:off x="8586051" y="5064255"/>
              <a:ext cx="350501" cy="351258"/>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6 h 196"/>
                <a:gd name="T12" fmla="*/ 175 w 196"/>
                <a:gd name="T13" fmla="*/ 70 h 196"/>
                <a:gd name="T14" fmla="*/ 139 w 196"/>
                <a:gd name="T15" fmla="*/ 70 h 196"/>
                <a:gd name="T16" fmla="*/ 139 w 196"/>
                <a:gd name="T17" fmla="*/ 120 h 196"/>
                <a:gd name="T18" fmla="*/ 106 w 196"/>
                <a:gd name="T19" fmla="*/ 120 h 196"/>
                <a:gd name="T20" fmla="*/ 106 w 196"/>
                <a:gd name="T21" fmla="*/ 87 h 196"/>
                <a:gd name="T22" fmla="*/ 124 w 196"/>
                <a:gd name="T23" fmla="*/ 66 h 196"/>
                <a:gd name="T24" fmla="*/ 124 w 196"/>
                <a:gd name="T25" fmla="*/ 30 h 196"/>
                <a:gd name="T26" fmla="*/ 59 w 196"/>
                <a:gd name="T27" fmla="*/ 30 h 196"/>
                <a:gd name="T28" fmla="*/ 42 w 196"/>
                <a:gd name="T29" fmla="*/ 61 h 196"/>
                <a:gd name="T30" fmla="*/ 25 w 196"/>
                <a:gd name="T31" fmla="*/ 61 h 196"/>
                <a:gd name="T32" fmla="*/ 98 w 196"/>
                <a:gd name="T33" fmla="*/ 16 h 196"/>
                <a:gd name="T34" fmla="*/ 58 w 196"/>
                <a:gd name="T35" fmla="*/ 169 h 196"/>
                <a:gd name="T36" fmla="*/ 68 w 196"/>
                <a:gd name="T37" fmla="*/ 153 h 196"/>
                <a:gd name="T38" fmla="*/ 75 w 196"/>
                <a:gd name="T39" fmla="*/ 171 h 196"/>
                <a:gd name="T40" fmla="*/ 115 w 196"/>
                <a:gd name="T41" fmla="*/ 171 h 196"/>
                <a:gd name="T42" fmla="*/ 121 w 196"/>
                <a:gd name="T43" fmla="*/ 176 h 196"/>
                <a:gd name="T44" fmla="*/ 98 w 196"/>
                <a:gd name="T45" fmla="*/ 180 h 196"/>
                <a:gd name="T46" fmla="*/ 58 w 196"/>
                <a:gd name="T47" fmla="*/ 169 h 196"/>
                <a:gd name="T48" fmla="*/ 137 w 196"/>
                <a:gd name="T49" fmla="*/ 170 h 196"/>
                <a:gd name="T50" fmla="*/ 122 w 196"/>
                <a:gd name="T51" fmla="*/ 155 h 196"/>
                <a:gd name="T52" fmla="*/ 86 w 196"/>
                <a:gd name="T53" fmla="*/ 155 h 196"/>
                <a:gd name="T54" fmla="*/ 71 w 196"/>
                <a:gd name="T55" fmla="*/ 115 h 196"/>
                <a:gd name="T56" fmla="*/ 45 w 196"/>
                <a:gd name="T57" fmla="*/ 160 h 196"/>
                <a:gd name="T58" fmla="*/ 16 w 196"/>
                <a:gd name="T59" fmla="*/ 98 h 196"/>
                <a:gd name="T60" fmla="*/ 18 w 196"/>
                <a:gd name="T61" fmla="*/ 77 h 196"/>
                <a:gd name="T62" fmla="*/ 52 w 196"/>
                <a:gd name="T63" fmla="*/ 77 h 196"/>
                <a:gd name="T64" fmla="*/ 69 w 196"/>
                <a:gd name="T65" fmla="*/ 46 h 196"/>
                <a:gd name="T66" fmla="*/ 108 w 196"/>
                <a:gd name="T67" fmla="*/ 46 h 196"/>
                <a:gd name="T68" fmla="*/ 108 w 196"/>
                <a:gd name="T69" fmla="*/ 60 h 196"/>
                <a:gd name="T70" fmla="*/ 90 w 196"/>
                <a:gd name="T71" fmla="*/ 80 h 196"/>
                <a:gd name="T72" fmla="*/ 90 w 196"/>
                <a:gd name="T73" fmla="*/ 136 h 196"/>
                <a:gd name="T74" fmla="*/ 155 w 196"/>
                <a:gd name="T75" fmla="*/ 136 h 196"/>
                <a:gd name="T76" fmla="*/ 155 w 196"/>
                <a:gd name="T77" fmla="*/ 86 h 196"/>
                <a:gd name="T78" fmla="*/ 179 w 196"/>
                <a:gd name="T79" fmla="*/ 86 h 196"/>
                <a:gd name="T80" fmla="*/ 180 w 196"/>
                <a:gd name="T81" fmla="*/ 98 h 196"/>
                <a:gd name="T82" fmla="*/ 137 w 196"/>
                <a:gd name="T83"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6"/>
                  </a:moveTo>
                  <a:cubicBezTo>
                    <a:pt x="133" y="16"/>
                    <a:pt x="164" y="39"/>
                    <a:pt x="175" y="70"/>
                  </a:cubicBezTo>
                  <a:cubicBezTo>
                    <a:pt x="139" y="70"/>
                    <a:pt x="139" y="70"/>
                    <a:pt x="139" y="70"/>
                  </a:cubicBezTo>
                  <a:cubicBezTo>
                    <a:pt x="139" y="120"/>
                    <a:pt x="139" y="120"/>
                    <a:pt x="139" y="120"/>
                  </a:cubicBezTo>
                  <a:cubicBezTo>
                    <a:pt x="106" y="120"/>
                    <a:pt x="106" y="120"/>
                    <a:pt x="106" y="120"/>
                  </a:cubicBezTo>
                  <a:cubicBezTo>
                    <a:pt x="106" y="87"/>
                    <a:pt x="106" y="87"/>
                    <a:pt x="106" y="87"/>
                  </a:cubicBezTo>
                  <a:cubicBezTo>
                    <a:pt x="124" y="66"/>
                    <a:pt x="124" y="66"/>
                    <a:pt x="124" y="66"/>
                  </a:cubicBezTo>
                  <a:cubicBezTo>
                    <a:pt x="124" y="30"/>
                    <a:pt x="124" y="30"/>
                    <a:pt x="124" y="30"/>
                  </a:cubicBezTo>
                  <a:cubicBezTo>
                    <a:pt x="59" y="30"/>
                    <a:pt x="59" y="30"/>
                    <a:pt x="59" y="30"/>
                  </a:cubicBezTo>
                  <a:cubicBezTo>
                    <a:pt x="42" y="61"/>
                    <a:pt x="42" y="61"/>
                    <a:pt x="42" y="61"/>
                  </a:cubicBezTo>
                  <a:cubicBezTo>
                    <a:pt x="25" y="61"/>
                    <a:pt x="25" y="61"/>
                    <a:pt x="25" y="61"/>
                  </a:cubicBezTo>
                  <a:cubicBezTo>
                    <a:pt x="38" y="34"/>
                    <a:pt x="66" y="16"/>
                    <a:pt x="98" y="16"/>
                  </a:cubicBezTo>
                  <a:close/>
                  <a:moveTo>
                    <a:pt x="58" y="169"/>
                  </a:moveTo>
                  <a:cubicBezTo>
                    <a:pt x="68" y="153"/>
                    <a:pt x="68" y="153"/>
                    <a:pt x="68" y="153"/>
                  </a:cubicBezTo>
                  <a:cubicBezTo>
                    <a:pt x="75" y="171"/>
                    <a:pt x="75" y="171"/>
                    <a:pt x="75" y="171"/>
                  </a:cubicBezTo>
                  <a:cubicBezTo>
                    <a:pt x="115" y="171"/>
                    <a:pt x="115" y="171"/>
                    <a:pt x="115" y="171"/>
                  </a:cubicBezTo>
                  <a:cubicBezTo>
                    <a:pt x="121" y="176"/>
                    <a:pt x="121" y="176"/>
                    <a:pt x="121" y="176"/>
                  </a:cubicBezTo>
                  <a:cubicBezTo>
                    <a:pt x="114" y="179"/>
                    <a:pt x="106" y="180"/>
                    <a:pt x="98" y="180"/>
                  </a:cubicBezTo>
                  <a:cubicBezTo>
                    <a:pt x="83" y="180"/>
                    <a:pt x="70" y="176"/>
                    <a:pt x="58" y="169"/>
                  </a:cubicBezTo>
                  <a:close/>
                  <a:moveTo>
                    <a:pt x="137" y="170"/>
                  </a:moveTo>
                  <a:cubicBezTo>
                    <a:pt x="122" y="155"/>
                    <a:pt x="122" y="155"/>
                    <a:pt x="122" y="155"/>
                  </a:cubicBezTo>
                  <a:cubicBezTo>
                    <a:pt x="86" y="155"/>
                    <a:pt x="86" y="155"/>
                    <a:pt x="86" y="155"/>
                  </a:cubicBezTo>
                  <a:cubicBezTo>
                    <a:pt x="71" y="115"/>
                    <a:pt x="71" y="115"/>
                    <a:pt x="71" y="115"/>
                  </a:cubicBezTo>
                  <a:cubicBezTo>
                    <a:pt x="45" y="160"/>
                    <a:pt x="45" y="160"/>
                    <a:pt x="45" y="160"/>
                  </a:cubicBezTo>
                  <a:cubicBezTo>
                    <a:pt x="27" y="145"/>
                    <a:pt x="16" y="123"/>
                    <a:pt x="16" y="98"/>
                  </a:cubicBezTo>
                  <a:cubicBezTo>
                    <a:pt x="16" y="90"/>
                    <a:pt x="17" y="83"/>
                    <a:pt x="18" y="77"/>
                  </a:cubicBezTo>
                  <a:cubicBezTo>
                    <a:pt x="52" y="77"/>
                    <a:pt x="52" y="77"/>
                    <a:pt x="52" y="77"/>
                  </a:cubicBezTo>
                  <a:cubicBezTo>
                    <a:pt x="69" y="46"/>
                    <a:pt x="69" y="46"/>
                    <a:pt x="69" y="46"/>
                  </a:cubicBezTo>
                  <a:cubicBezTo>
                    <a:pt x="108" y="46"/>
                    <a:pt x="108" y="46"/>
                    <a:pt x="108" y="46"/>
                  </a:cubicBezTo>
                  <a:cubicBezTo>
                    <a:pt x="108" y="60"/>
                    <a:pt x="108" y="60"/>
                    <a:pt x="108" y="60"/>
                  </a:cubicBezTo>
                  <a:cubicBezTo>
                    <a:pt x="90" y="80"/>
                    <a:pt x="90" y="80"/>
                    <a:pt x="90" y="80"/>
                  </a:cubicBezTo>
                  <a:cubicBezTo>
                    <a:pt x="90" y="136"/>
                    <a:pt x="90" y="136"/>
                    <a:pt x="90" y="136"/>
                  </a:cubicBezTo>
                  <a:cubicBezTo>
                    <a:pt x="155" y="136"/>
                    <a:pt x="155" y="136"/>
                    <a:pt x="155" y="136"/>
                  </a:cubicBezTo>
                  <a:cubicBezTo>
                    <a:pt x="155" y="86"/>
                    <a:pt x="155" y="86"/>
                    <a:pt x="155" y="86"/>
                  </a:cubicBezTo>
                  <a:cubicBezTo>
                    <a:pt x="179" y="86"/>
                    <a:pt x="179" y="86"/>
                    <a:pt x="179" y="86"/>
                  </a:cubicBezTo>
                  <a:cubicBezTo>
                    <a:pt x="179" y="90"/>
                    <a:pt x="180" y="94"/>
                    <a:pt x="180" y="98"/>
                  </a:cubicBezTo>
                  <a:cubicBezTo>
                    <a:pt x="180" y="129"/>
                    <a:pt x="163" y="156"/>
                    <a:pt x="137" y="170"/>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71" name="组合 70"/>
          <p:cNvGrpSpPr/>
          <p:nvPr>
            <p:custDataLst>
              <p:tags r:id="rId11"/>
            </p:custDataLst>
          </p:nvPr>
        </p:nvGrpSpPr>
        <p:grpSpPr>
          <a:xfrm>
            <a:off x="1948548" y="4134415"/>
            <a:ext cx="574574" cy="574574"/>
            <a:chOff x="7909823" y="5116902"/>
            <a:chExt cx="574574" cy="574574"/>
          </a:xfrm>
        </p:grpSpPr>
        <p:sp>
          <p:nvSpPr>
            <p:cNvPr id="72" name="矩形 71"/>
            <p:cNvSpPr/>
            <p:nvPr>
              <p:custDataLst>
                <p:tags r:id="rId12"/>
              </p:custDataLst>
            </p:nvPr>
          </p:nvSpPr>
          <p:spPr>
            <a:xfrm rot="2700000">
              <a:off x="7909823" y="5116902"/>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panose="020B0503020204020204" charset="-122"/>
                <a:cs typeface="+mn-cs"/>
              </a:endParaRPr>
            </a:p>
          </p:txBody>
        </p:sp>
        <p:grpSp>
          <p:nvGrpSpPr>
            <p:cNvPr id="73" name="组合 72"/>
            <p:cNvGrpSpPr/>
            <p:nvPr/>
          </p:nvGrpSpPr>
          <p:grpSpPr>
            <a:xfrm>
              <a:off x="8025266" y="5212663"/>
              <a:ext cx="343688" cy="383053"/>
              <a:chOff x="9761538" y="11682413"/>
              <a:chExt cx="720725" cy="803275"/>
            </a:xfrm>
            <a:solidFill>
              <a:srgbClr val="191E22"/>
            </a:solidFill>
          </p:grpSpPr>
          <p:sp>
            <p:nvSpPr>
              <p:cNvPr id="74" name="Freeform 16"/>
              <p:cNvSpPr>
                <a:spLocks noEditPoints="1"/>
              </p:cNvSpPr>
              <p:nvPr>
                <p:custDataLst>
                  <p:tags r:id="rId13"/>
                </p:custDataLst>
              </p:nvPr>
            </p:nvSpPr>
            <p:spPr bwMode="auto">
              <a:xfrm>
                <a:off x="9761538" y="11682413"/>
                <a:ext cx="720725" cy="803275"/>
              </a:xfrm>
              <a:custGeom>
                <a:avLst/>
                <a:gdLst>
                  <a:gd name="T0" fmla="*/ 386 w 454"/>
                  <a:gd name="T1" fmla="*/ 142 h 506"/>
                  <a:gd name="T2" fmla="*/ 92 w 454"/>
                  <a:gd name="T3" fmla="*/ 0 h 506"/>
                  <a:gd name="T4" fmla="*/ 76 w 454"/>
                  <a:gd name="T5" fmla="*/ 33 h 506"/>
                  <a:gd name="T6" fmla="*/ 298 w 454"/>
                  <a:gd name="T7" fmla="*/ 142 h 506"/>
                  <a:gd name="T8" fmla="*/ 0 w 454"/>
                  <a:gd name="T9" fmla="*/ 142 h 506"/>
                  <a:gd name="T10" fmla="*/ 0 w 454"/>
                  <a:gd name="T11" fmla="*/ 506 h 506"/>
                  <a:gd name="T12" fmla="*/ 454 w 454"/>
                  <a:gd name="T13" fmla="*/ 506 h 506"/>
                  <a:gd name="T14" fmla="*/ 454 w 454"/>
                  <a:gd name="T15" fmla="*/ 142 h 506"/>
                  <a:gd name="T16" fmla="*/ 386 w 454"/>
                  <a:gd name="T17" fmla="*/ 142 h 506"/>
                  <a:gd name="T18" fmla="*/ 416 w 454"/>
                  <a:gd name="T19" fmla="*/ 468 h 506"/>
                  <a:gd name="T20" fmla="*/ 38 w 454"/>
                  <a:gd name="T21" fmla="*/ 468 h 506"/>
                  <a:gd name="T22" fmla="*/ 38 w 454"/>
                  <a:gd name="T23" fmla="*/ 180 h 506"/>
                  <a:gd name="T24" fmla="*/ 416 w 454"/>
                  <a:gd name="T25" fmla="*/ 180 h 506"/>
                  <a:gd name="T26" fmla="*/ 416 w 454"/>
                  <a:gd name="T27" fmla="*/ 46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4" h="506">
                    <a:moveTo>
                      <a:pt x="386" y="142"/>
                    </a:moveTo>
                    <a:lnTo>
                      <a:pt x="92" y="0"/>
                    </a:lnTo>
                    <a:lnTo>
                      <a:pt x="76" y="33"/>
                    </a:lnTo>
                    <a:lnTo>
                      <a:pt x="298" y="142"/>
                    </a:lnTo>
                    <a:lnTo>
                      <a:pt x="0" y="142"/>
                    </a:lnTo>
                    <a:lnTo>
                      <a:pt x="0" y="506"/>
                    </a:lnTo>
                    <a:lnTo>
                      <a:pt x="454" y="506"/>
                    </a:lnTo>
                    <a:lnTo>
                      <a:pt x="454" y="142"/>
                    </a:lnTo>
                    <a:lnTo>
                      <a:pt x="386" y="142"/>
                    </a:lnTo>
                    <a:close/>
                    <a:moveTo>
                      <a:pt x="416" y="468"/>
                    </a:moveTo>
                    <a:lnTo>
                      <a:pt x="38" y="468"/>
                    </a:lnTo>
                    <a:lnTo>
                      <a:pt x="38" y="180"/>
                    </a:lnTo>
                    <a:lnTo>
                      <a:pt x="416" y="180"/>
                    </a:lnTo>
                    <a:lnTo>
                      <a:pt x="416" y="4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5" name="Rectangle 17"/>
              <p:cNvSpPr>
                <a:spLocks noChangeArrowheads="1"/>
              </p:cNvSpPr>
              <p:nvPr>
                <p:custDataLst>
                  <p:tags r:id="rId14"/>
                </p:custDataLst>
              </p:nvPr>
            </p:nvSpPr>
            <p:spPr bwMode="auto">
              <a:xfrm>
                <a:off x="9877425" y="1205865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6" name="Rectangle 18"/>
              <p:cNvSpPr>
                <a:spLocks noChangeArrowheads="1"/>
              </p:cNvSpPr>
              <p:nvPr>
                <p:custDataLst>
                  <p:tags r:id="rId15"/>
                </p:custDataLst>
              </p:nvPr>
            </p:nvSpPr>
            <p:spPr bwMode="auto">
              <a:xfrm>
                <a:off x="9877425" y="1216660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7" name="Rectangle 19"/>
              <p:cNvSpPr>
                <a:spLocks noChangeArrowheads="1"/>
              </p:cNvSpPr>
              <p:nvPr>
                <p:custDataLst>
                  <p:tags r:id="rId16"/>
                </p:custDataLst>
              </p:nvPr>
            </p:nvSpPr>
            <p:spPr bwMode="auto">
              <a:xfrm>
                <a:off x="9877425" y="12276138"/>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8" name="Freeform 20"/>
              <p:cNvSpPr>
                <a:spLocks noEditPoints="1"/>
              </p:cNvSpPr>
              <p:nvPr>
                <p:custDataLst>
                  <p:tags r:id="rId17"/>
                </p:custDataLst>
              </p:nvPr>
            </p:nvSpPr>
            <p:spPr bwMode="auto">
              <a:xfrm>
                <a:off x="10102850" y="12058650"/>
                <a:ext cx="277813" cy="277813"/>
              </a:xfrm>
              <a:custGeom>
                <a:avLst/>
                <a:gdLst>
                  <a:gd name="T0" fmla="*/ 37 w 74"/>
                  <a:gd name="T1" fmla="*/ 74 h 74"/>
                  <a:gd name="T2" fmla="*/ 74 w 74"/>
                  <a:gd name="T3" fmla="*/ 37 h 74"/>
                  <a:gd name="T4" fmla="*/ 37 w 74"/>
                  <a:gd name="T5" fmla="*/ 0 h 74"/>
                  <a:gd name="T6" fmla="*/ 0 w 74"/>
                  <a:gd name="T7" fmla="*/ 37 h 74"/>
                  <a:gd name="T8" fmla="*/ 37 w 74"/>
                  <a:gd name="T9" fmla="*/ 74 h 74"/>
                  <a:gd name="T10" fmla="*/ 37 w 74"/>
                  <a:gd name="T11" fmla="*/ 16 h 74"/>
                  <a:gd name="T12" fmla="*/ 58 w 74"/>
                  <a:gd name="T13" fmla="*/ 37 h 74"/>
                  <a:gd name="T14" fmla="*/ 37 w 74"/>
                  <a:gd name="T15" fmla="*/ 58 h 74"/>
                  <a:gd name="T16" fmla="*/ 16 w 74"/>
                  <a:gd name="T17" fmla="*/ 37 h 74"/>
                  <a:gd name="T18" fmla="*/ 37 w 74"/>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58" y="74"/>
                      <a:pt x="74" y="57"/>
                      <a:pt x="74" y="37"/>
                    </a:cubicBezTo>
                    <a:cubicBezTo>
                      <a:pt x="74" y="16"/>
                      <a:pt x="58" y="0"/>
                      <a:pt x="37" y="0"/>
                    </a:cubicBezTo>
                    <a:cubicBezTo>
                      <a:pt x="17" y="0"/>
                      <a:pt x="0" y="16"/>
                      <a:pt x="0" y="37"/>
                    </a:cubicBezTo>
                    <a:cubicBezTo>
                      <a:pt x="0" y="57"/>
                      <a:pt x="17" y="74"/>
                      <a:pt x="37" y="74"/>
                    </a:cubicBezTo>
                    <a:close/>
                    <a:moveTo>
                      <a:pt x="37" y="16"/>
                    </a:moveTo>
                    <a:cubicBezTo>
                      <a:pt x="49" y="16"/>
                      <a:pt x="58" y="25"/>
                      <a:pt x="58" y="37"/>
                    </a:cubicBezTo>
                    <a:cubicBezTo>
                      <a:pt x="58" y="49"/>
                      <a:pt x="49" y="58"/>
                      <a:pt x="37" y="58"/>
                    </a:cubicBezTo>
                    <a:cubicBezTo>
                      <a:pt x="25" y="58"/>
                      <a:pt x="16" y="49"/>
                      <a:pt x="16" y="37"/>
                    </a:cubicBezTo>
                    <a:cubicBezTo>
                      <a:pt x="16" y="25"/>
                      <a:pt x="25" y="16"/>
                      <a:pt x="37" y="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grpSp>
        <p:nvGrpSpPr>
          <p:cNvPr id="79" name="组合 78"/>
          <p:cNvGrpSpPr/>
          <p:nvPr>
            <p:custDataLst>
              <p:tags r:id="rId18"/>
            </p:custDataLst>
          </p:nvPr>
        </p:nvGrpSpPr>
        <p:grpSpPr>
          <a:xfrm>
            <a:off x="1948548" y="2959790"/>
            <a:ext cx="574574" cy="574574"/>
            <a:chOff x="7387686" y="5093089"/>
            <a:chExt cx="574574" cy="574574"/>
          </a:xfrm>
        </p:grpSpPr>
        <p:sp>
          <p:nvSpPr>
            <p:cNvPr id="80" name="矩形 79"/>
            <p:cNvSpPr/>
            <p:nvPr>
              <p:custDataLst>
                <p:tags r:id="rId19"/>
              </p:custDataLst>
            </p:nvPr>
          </p:nvSpPr>
          <p:spPr>
            <a:xfrm rot="2700000">
              <a:off x="7387686" y="5093089"/>
              <a:ext cx="574574" cy="574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panose="020B0503020204020204" charset="-122"/>
                <a:cs typeface="+mn-cs"/>
              </a:endParaRPr>
            </a:p>
          </p:txBody>
        </p:sp>
        <p:grpSp>
          <p:nvGrpSpPr>
            <p:cNvPr id="81" name="组合 80"/>
            <p:cNvGrpSpPr/>
            <p:nvPr/>
          </p:nvGrpSpPr>
          <p:grpSpPr>
            <a:xfrm>
              <a:off x="7489881" y="5222916"/>
              <a:ext cx="370184" cy="314921"/>
              <a:chOff x="7550150" y="16151225"/>
              <a:chExt cx="776288" cy="660400"/>
            </a:xfrm>
            <a:solidFill>
              <a:srgbClr val="191E22"/>
            </a:solidFill>
          </p:grpSpPr>
          <p:sp>
            <p:nvSpPr>
              <p:cNvPr id="82" name="Freeform 21"/>
              <p:cNvSpPr>
                <a:spLocks noEditPoints="1"/>
              </p:cNvSpPr>
              <p:nvPr>
                <p:custDataLst>
                  <p:tags r:id="rId20"/>
                </p:custDataLst>
              </p:nvPr>
            </p:nvSpPr>
            <p:spPr bwMode="auto">
              <a:xfrm>
                <a:off x="7550150" y="16151225"/>
                <a:ext cx="776288" cy="660400"/>
              </a:xfrm>
              <a:custGeom>
                <a:avLst/>
                <a:gdLst>
                  <a:gd name="T0" fmla="*/ 383 w 489"/>
                  <a:gd name="T1" fmla="*/ 92 h 416"/>
                  <a:gd name="T2" fmla="*/ 352 w 489"/>
                  <a:gd name="T3" fmla="*/ 0 h 416"/>
                  <a:gd name="T4" fmla="*/ 137 w 489"/>
                  <a:gd name="T5" fmla="*/ 0 h 416"/>
                  <a:gd name="T6" fmla="*/ 106 w 489"/>
                  <a:gd name="T7" fmla="*/ 92 h 416"/>
                  <a:gd name="T8" fmla="*/ 0 w 489"/>
                  <a:gd name="T9" fmla="*/ 92 h 416"/>
                  <a:gd name="T10" fmla="*/ 0 w 489"/>
                  <a:gd name="T11" fmla="*/ 416 h 416"/>
                  <a:gd name="T12" fmla="*/ 489 w 489"/>
                  <a:gd name="T13" fmla="*/ 416 h 416"/>
                  <a:gd name="T14" fmla="*/ 489 w 489"/>
                  <a:gd name="T15" fmla="*/ 92 h 416"/>
                  <a:gd name="T16" fmla="*/ 383 w 489"/>
                  <a:gd name="T17" fmla="*/ 92 h 416"/>
                  <a:gd name="T18" fmla="*/ 451 w 489"/>
                  <a:gd name="T19" fmla="*/ 378 h 416"/>
                  <a:gd name="T20" fmla="*/ 37 w 489"/>
                  <a:gd name="T21" fmla="*/ 378 h 416"/>
                  <a:gd name="T22" fmla="*/ 37 w 489"/>
                  <a:gd name="T23" fmla="*/ 130 h 416"/>
                  <a:gd name="T24" fmla="*/ 132 w 489"/>
                  <a:gd name="T25" fmla="*/ 130 h 416"/>
                  <a:gd name="T26" fmla="*/ 163 w 489"/>
                  <a:gd name="T27" fmla="*/ 38 h 416"/>
                  <a:gd name="T28" fmla="*/ 324 w 489"/>
                  <a:gd name="T29" fmla="*/ 38 h 416"/>
                  <a:gd name="T30" fmla="*/ 354 w 489"/>
                  <a:gd name="T31" fmla="*/ 130 h 416"/>
                  <a:gd name="T32" fmla="*/ 451 w 489"/>
                  <a:gd name="T33" fmla="*/ 130 h 416"/>
                  <a:gd name="T34" fmla="*/ 451 w 489"/>
                  <a:gd name="T3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9" h="416">
                    <a:moveTo>
                      <a:pt x="383" y="92"/>
                    </a:moveTo>
                    <a:lnTo>
                      <a:pt x="352" y="0"/>
                    </a:lnTo>
                    <a:lnTo>
                      <a:pt x="137" y="0"/>
                    </a:lnTo>
                    <a:lnTo>
                      <a:pt x="106" y="92"/>
                    </a:lnTo>
                    <a:lnTo>
                      <a:pt x="0" y="92"/>
                    </a:lnTo>
                    <a:lnTo>
                      <a:pt x="0" y="416"/>
                    </a:lnTo>
                    <a:lnTo>
                      <a:pt x="489" y="416"/>
                    </a:lnTo>
                    <a:lnTo>
                      <a:pt x="489" y="92"/>
                    </a:lnTo>
                    <a:lnTo>
                      <a:pt x="383" y="92"/>
                    </a:lnTo>
                    <a:close/>
                    <a:moveTo>
                      <a:pt x="451" y="378"/>
                    </a:moveTo>
                    <a:lnTo>
                      <a:pt x="37" y="378"/>
                    </a:lnTo>
                    <a:lnTo>
                      <a:pt x="37" y="130"/>
                    </a:lnTo>
                    <a:lnTo>
                      <a:pt x="132" y="130"/>
                    </a:lnTo>
                    <a:lnTo>
                      <a:pt x="163" y="38"/>
                    </a:lnTo>
                    <a:lnTo>
                      <a:pt x="324" y="38"/>
                    </a:lnTo>
                    <a:lnTo>
                      <a:pt x="354" y="130"/>
                    </a:lnTo>
                    <a:lnTo>
                      <a:pt x="451" y="130"/>
                    </a:lnTo>
                    <a:lnTo>
                      <a:pt x="451" y="37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83" name="Freeform 22"/>
              <p:cNvSpPr>
                <a:spLocks noEditPoints="1"/>
              </p:cNvSpPr>
              <p:nvPr>
                <p:custDataLst>
                  <p:tags r:id="rId21"/>
                </p:custDataLst>
              </p:nvPr>
            </p:nvSpPr>
            <p:spPr bwMode="auto">
              <a:xfrm>
                <a:off x="7759700" y="16352838"/>
                <a:ext cx="357188" cy="357188"/>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7 w 95"/>
                  <a:gd name="T11" fmla="*/ 79 h 95"/>
                  <a:gd name="T12" fmla="*/ 16 w 95"/>
                  <a:gd name="T13" fmla="*/ 48 h 95"/>
                  <a:gd name="T14" fmla="*/ 47 w 95"/>
                  <a:gd name="T15" fmla="*/ 16 h 95"/>
                  <a:gd name="T16" fmla="*/ 79 w 95"/>
                  <a:gd name="T17" fmla="*/ 48 h 95"/>
                  <a:gd name="T18" fmla="*/ 47 w 95"/>
                  <a:gd name="T1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0"/>
                    </a:moveTo>
                    <a:cubicBezTo>
                      <a:pt x="21" y="0"/>
                      <a:pt x="0" y="22"/>
                      <a:pt x="0" y="48"/>
                    </a:cubicBezTo>
                    <a:cubicBezTo>
                      <a:pt x="0" y="74"/>
                      <a:pt x="21" y="95"/>
                      <a:pt x="47" y="95"/>
                    </a:cubicBezTo>
                    <a:cubicBezTo>
                      <a:pt x="73" y="95"/>
                      <a:pt x="95" y="74"/>
                      <a:pt x="95" y="48"/>
                    </a:cubicBezTo>
                    <a:cubicBezTo>
                      <a:pt x="95" y="22"/>
                      <a:pt x="73" y="0"/>
                      <a:pt x="47" y="0"/>
                    </a:cubicBezTo>
                    <a:close/>
                    <a:moveTo>
                      <a:pt x="47" y="79"/>
                    </a:moveTo>
                    <a:cubicBezTo>
                      <a:pt x="30" y="79"/>
                      <a:pt x="16" y="65"/>
                      <a:pt x="16" y="48"/>
                    </a:cubicBezTo>
                    <a:cubicBezTo>
                      <a:pt x="16" y="30"/>
                      <a:pt x="30" y="16"/>
                      <a:pt x="47" y="16"/>
                    </a:cubicBezTo>
                    <a:cubicBezTo>
                      <a:pt x="65" y="16"/>
                      <a:pt x="79" y="30"/>
                      <a:pt x="79" y="48"/>
                    </a:cubicBezTo>
                    <a:cubicBezTo>
                      <a:pt x="79" y="65"/>
                      <a:pt x="65" y="79"/>
                      <a:pt x="47" y="7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sp>
        <p:nvSpPr>
          <p:cNvPr id="16" name="文本框 15"/>
          <p:cNvSpPr txBox="1"/>
          <p:nvPr>
            <p:custDataLst>
              <p:tags r:id="rId22"/>
            </p:custDataLst>
          </p:nvPr>
        </p:nvSpPr>
        <p:spPr>
          <a:xfrm>
            <a:off x="2748280" y="1941830"/>
            <a:ext cx="4064000" cy="1291590"/>
          </a:xfrm>
          <a:prstGeom prst="rect">
            <a:avLst/>
          </a:prstGeom>
          <a:noFill/>
        </p:spPr>
        <p:txBody>
          <a:bodyPr wrap="square" rtlCol="0">
            <a:spAutoFit/>
          </a:bodyPr>
          <a:p>
            <a:r>
              <a:rPr lang="zh-CN" altLang="en-US" b="1">
                <a:latin typeface="+mn-ea"/>
                <a:cs typeface="+mn-ea"/>
              </a:rPr>
              <a:t>旅行助手</a:t>
            </a:r>
            <a:endParaRPr lang="zh-CN" altLang="en-US" b="1">
              <a:latin typeface="+mn-ea"/>
              <a:cs typeface="+mn-ea"/>
            </a:endParaRPr>
          </a:p>
          <a:p>
            <a:r>
              <a:rPr lang="zh-CN" altLang="en-US">
                <a:latin typeface="+mn-ea"/>
                <a:cs typeface="+mn-ea"/>
              </a:rPr>
              <a:t> </a:t>
            </a:r>
            <a:r>
              <a:rPr lang="en-US" altLang="zh-CN">
                <a:latin typeface="+mn-ea"/>
                <a:cs typeface="+mn-ea"/>
              </a:rPr>
              <a:t>  </a:t>
            </a:r>
            <a:r>
              <a:rPr lang="en-US" altLang="zh-CN" sz="1200">
                <a:latin typeface="+mn-ea"/>
                <a:cs typeface="+mn-ea"/>
              </a:rPr>
              <a:t> </a:t>
            </a:r>
            <a:r>
              <a:rPr lang="zh-CN" altLang="en-US" sz="1200">
                <a:latin typeface="+mn-ea"/>
                <a:cs typeface="+mn-ea"/>
              </a:rPr>
              <a:t>旅行前规划，</a:t>
            </a:r>
            <a:endParaRPr lang="zh-CN" altLang="en-US" sz="1200">
              <a:latin typeface="+mn-ea"/>
              <a:cs typeface="+mn-ea"/>
            </a:endParaRPr>
          </a:p>
          <a:p>
            <a:r>
              <a:rPr lang="zh-CN" altLang="en-US" sz="1200">
                <a:latin typeface="+mn-ea"/>
                <a:cs typeface="+mn-ea"/>
              </a:rPr>
              <a:t> </a:t>
            </a:r>
            <a:r>
              <a:rPr lang="en-US" altLang="zh-CN" sz="1200">
                <a:latin typeface="+mn-ea"/>
                <a:cs typeface="+mn-ea"/>
              </a:rPr>
              <a:t>     </a:t>
            </a:r>
            <a:r>
              <a:rPr lang="zh-CN" altLang="en-US" sz="1200">
                <a:latin typeface="+mn-ea"/>
                <a:cs typeface="+mn-ea"/>
              </a:rPr>
              <a:t>旅行中打卡，</a:t>
            </a:r>
            <a:r>
              <a:rPr lang="en-US" altLang="zh-CN" sz="1200">
                <a:latin typeface="+mn-ea"/>
                <a:cs typeface="+mn-ea"/>
              </a:rPr>
              <a:t> </a:t>
            </a:r>
            <a:endParaRPr lang="en-US" altLang="zh-CN" sz="1200">
              <a:latin typeface="+mn-ea"/>
              <a:cs typeface="+mn-ea"/>
            </a:endParaRPr>
          </a:p>
          <a:p>
            <a:r>
              <a:rPr lang="en-US" altLang="zh-CN" sz="1200">
                <a:latin typeface="+mn-ea"/>
                <a:cs typeface="+mn-ea"/>
              </a:rPr>
              <a:t>      </a:t>
            </a:r>
            <a:r>
              <a:rPr lang="zh-CN" altLang="en-US" sz="1200">
                <a:latin typeface="+mn-ea"/>
                <a:cs typeface="+mn-ea"/>
              </a:rPr>
              <a:t>旅行后记录分享</a:t>
            </a:r>
            <a:endParaRPr lang="zh-CN" altLang="en-US" sz="1200">
              <a:latin typeface="+mn-ea"/>
              <a:cs typeface="+mn-ea"/>
            </a:endParaRPr>
          </a:p>
          <a:p>
            <a:r>
              <a:rPr lang="en-US" altLang="zh-CN">
                <a:latin typeface="+mn-ea"/>
                <a:cs typeface="+mn-ea"/>
              </a:rPr>
              <a:t>    </a:t>
            </a:r>
            <a:endParaRPr lang="en-US" altLang="zh-CN">
              <a:latin typeface="+mn-ea"/>
              <a:cs typeface="+mn-ea"/>
            </a:endParaRPr>
          </a:p>
        </p:txBody>
      </p:sp>
      <p:sp>
        <p:nvSpPr>
          <p:cNvPr id="17" name="文本框 16"/>
          <p:cNvSpPr txBox="1"/>
          <p:nvPr>
            <p:custDataLst>
              <p:tags r:id="rId23"/>
            </p:custDataLst>
          </p:nvPr>
        </p:nvSpPr>
        <p:spPr>
          <a:xfrm>
            <a:off x="2748280" y="3082925"/>
            <a:ext cx="4064000" cy="645160"/>
          </a:xfrm>
          <a:prstGeom prst="rect">
            <a:avLst/>
          </a:prstGeom>
          <a:noFill/>
        </p:spPr>
        <p:txBody>
          <a:bodyPr wrap="square" rtlCol="0">
            <a:spAutoFit/>
          </a:bodyPr>
          <a:p>
            <a:r>
              <a:rPr lang="zh-CN" altLang="en-US" b="1"/>
              <a:t>社区</a:t>
            </a:r>
            <a:endParaRPr lang="zh-CN" altLang="en-US" b="1"/>
          </a:p>
          <a:p>
            <a:r>
              <a:rPr lang="en-US" altLang="zh-CN"/>
              <a:t>    </a:t>
            </a:r>
            <a:r>
              <a:rPr lang="zh-CN" altLang="en-US" sz="1200"/>
              <a:t>种草避雷记录分享</a:t>
            </a:r>
            <a:endParaRPr lang="zh-CN" altLang="en-US" sz="1200"/>
          </a:p>
        </p:txBody>
      </p:sp>
      <p:sp>
        <p:nvSpPr>
          <p:cNvPr id="18" name="文本框 17"/>
          <p:cNvSpPr txBox="1"/>
          <p:nvPr>
            <p:custDataLst>
              <p:tags r:id="rId24"/>
            </p:custDataLst>
          </p:nvPr>
        </p:nvSpPr>
        <p:spPr>
          <a:xfrm>
            <a:off x="2748280" y="4291965"/>
            <a:ext cx="4064000" cy="1106805"/>
          </a:xfrm>
          <a:prstGeom prst="rect">
            <a:avLst/>
          </a:prstGeom>
          <a:noFill/>
        </p:spPr>
        <p:txBody>
          <a:bodyPr wrap="square" rtlCol="0">
            <a:spAutoFit/>
          </a:bodyPr>
          <a:p>
            <a:r>
              <a:rPr lang="zh-CN" altLang="en-US" b="1"/>
              <a:t>行程</a:t>
            </a:r>
            <a:endParaRPr lang="zh-CN" altLang="en-US" b="1"/>
          </a:p>
          <a:p>
            <a:r>
              <a:rPr lang="en-US" altLang="zh-CN" b="1"/>
              <a:t>    </a:t>
            </a:r>
            <a:r>
              <a:rPr lang="zh-CN" altLang="en-US" sz="1200"/>
              <a:t>正在进行的行程规划</a:t>
            </a:r>
            <a:r>
              <a:rPr lang="en-US" altLang="zh-CN" sz="1200"/>
              <a:t>    </a:t>
            </a:r>
            <a:endParaRPr lang="en-US" altLang="zh-CN" sz="1200"/>
          </a:p>
          <a:p>
            <a:r>
              <a:rPr lang="en-US" altLang="zh-CN" sz="1200"/>
              <a:t>      </a:t>
            </a:r>
            <a:r>
              <a:rPr lang="zh-CN" altLang="en-US" sz="1200"/>
              <a:t>曾经的行程记录</a:t>
            </a:r>
            <a:endParaRPr lang="zh-CN" altLang="en-US" sz="1200"/>
          </a:p>
          <a:p>
            <a:r>
              <a:rPr lang="en-US" altLang="zh-CN" b="1"/>
              <a:t>    </a:t>
            </a:r>
            <a:endParaRPr lang="en-US" altLang="zh-CN" b="1"/>
          </a:p>
        </p:txBody>
      </p:sp>
      <p:sp>
        <p:nvSpPr>
          <p:cNvPr id="19" name="文本框 18"/>
          <p:cNvSpPr txBox="1"/>
          <p:nvPr>
            <p:custDataLst>
              <p:tags r:id="rId25"/>
            </p:custDataLst>
          </p:nvPr>
        </p:nvSpPr>
        <p:spPr>
          <a:xfrm>
            <a:off x="2748280" y="5501005"/>
            <a:ext cx="4064000" cy="1014730"/>
          </a:xfrm>
          <a:prstGeom prst="rect">
            <a:avLst/>
          </a:prstGeom>
          <a:noFill/>
        </p:spPr>
        <p:txBody>
          <a:bodyPr wrap="square" rtlCol="0">
            <a:spAutoFit/>
          </a:bodyPr>
          <a:p>
            <a:r>
              <a:rPr lang="zh-CN" altLang="en-US" b="1"/>
              <a:t>我的</a:t>
            </a:r>
            <a:endParaRPr lang="zh-CN" altLang="en-US" b="1"/>
          </a:p>
          <a:p>
            <a:r>
              <a:rPr lang="en-US" altLang="zh-CN" b="1"/>
              <a:t>    </a:t>
            </a:r>
            <a:r>
              <a:rPr lang="en-US" altLang="zh-CN" sz="1200"/>
              <a:t> </a:t>
            </a:r>
            <a:r>
              <a:rPr lang="zh-CN" altLang="en-US" sz="1200"/>
              <a:t>社交数据</a:t>
            </a:r>
            <a:endParaRPr lang="zh-CN" altLang="en-US" sz="1200"/>
          </a:p>
          <a:p>
            <a:r>
              <a:rPr lang="en-US" altLang="zh-CN" sz="1200"/>
              <a:t>       </a:t>
            </a:r>
            <a:r>
              <a:rPr lang="zh-CN" altLang="en-US" sz="1200"/>
              <a:t>工具</a:t>
            </a:r>
            <a:r>
              <a:rPr lang="zh-CN" altLang="en-US" sz="1200"/>
              <a:t>栏</a:t>
            </a:r>
            <a:endParaRPr lang="zh-CN" altLang="en-US" sz="1200"/>
          </a:p>
          <a:p>
            <a:r>
              <a:rPr lang="en-US" altLang="zh-CN" sz="1200"/>
              <a:t>       </a:t>
            </a:r>
            <a:r>
              <a:rPr lang="zh-CN" altLang="en-US" sz="1200"/>
              <a:t>足迹</a:t>
            </a:r>
            <a:r>
              <a:rPr lang="zh-CN" altLang="en-US" sz="1200"/>
              <a:t>记录</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up)">
                                      <p:cBhvr>
                                        <p:cTn id="16" dur="250"/>
                                        <p:tgtEl>
                                          <p:spTgt spid="96"/>
                                        </p:tgtEl>
                                      </p:cBhvr>
                                    </p:animEffect>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up)">
                                      <p:cBhvr>
                                        <p:cTn id="25" dur="250"/>
                                        <p:tgtEl>
                                          <p:spTgt spid="97"/>
                                        </p:tgtEl>
                                      </p:cBhvr>
                                    </p:animEffect>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up)">
                                      <p:cBhvr>
                                        <p:cTn id="34" dur="250"/>
                                        <p:tgtEl>
                                          <p:spTgt spid="98"/>
                                        </p:tgtEl>
                                      </p:cBhvr>
                                    </p:animEffect>
                                  </p:childTnLst>
                                </p:cTn>
                              </p:par>
                            </p:childTnLst>
                          </p:cTn>
                        </p:par>
                        <p:par>
                          <p:cTn id="35" fill="hold">
                            <p:stCondLst>
                              <p:cond delay="3500"/>
                            </p:stCondLst>
                            <p:childTnLst>
                              <p:par>
                                <p:cTn id="36" presetID="23" presetClass="entr" presetSubtype="16"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p:cTn id="38" dur="500" fill="hold"/>
                                        <p:tgtEl>
                                          <p:spTgt spid="65"/>
                                        </p:tgtEl>
                                        <p:attrNameLst>
                                          <p:attrName>ppt_w</p:attrName>
                                        </p:attrNameLst>
                                      </p:cBhvr>
                                      <p:tavLst>
                                        <p:tav tm="0">
                                          <p:val>
                                            <p:fltVal val="0"/>
                                          </p:val>
                                        </p:tav>
                                        <p:tav tm="100000">
                                          <p:val>
                                            <p:strVal val="#ppt_w"/>
                                          </p:val>
                                        </p:tav>
                                      </p:tavLst>
                                    </p:anim>
                                    <p:anim calcmode="lin" valueType="num">
                                      <p:cBhvr>
                                        <p:cTn id="39" dur="500" fill="hold"/>
                                        <p:tgtEl>
                                          <p:spTgt spid="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91385" y="3588385"/>
            <a:ext cx="4064000" cy="1753235"/>
          </a:xfrm>
          <a:prstGeom prst="rect">
            <a:avLst/>
          </a:prstGeom>
          <a:noFill/>
        </p:spPr>
        <p:txBody>
          <a:bodyPr wrap="square" rtlCol="0">
            <a:spAutoFit/>
          </a:bodyPr>
          <a:p>
            <a:r>
              <a:rPr lang="zh-CN" altLang="en-US"/>
              <a:t>点击：</a:t>
            </a:r>
            <a:r>
              <a:rPr lang="zh-CN" altLang="en-US" b="1"/>
              <a:t>推荐出游地</a:t>
            </a:r>
            <a:endParaRPr lang="zh-CN" altLang="en-US" b="1"/>
          </a:p>
          <a:p>
            <a:r>
              <a:rPr lang="zh-CN" altLang="en-US"/>
              <a:t>选择个人偏好风格，预算，曾经去过的旅游地，计划出行日期出行时长等等，旅游小助手跟据用户的情况和信息，为你精准避雷和量身定制最适合你的最佳</a:t>
            </a:r>
            <a:r>
              <a:rPr lang="zh-CN" altLang="en-US"/>
              <a:t>出行地</a:t>
            </a:r>
            <a:endParaRPr lang="zh-CN" altLang="en-US"/>
          </a:p>
        </p:txBody>
      </p:sp>
      <p:sp>
        <p:nvSpPr>
          <p:cNvPr id="6" name="文本框 5"/>
          <p:cNvSpPr txBox="1"/>
          <p:nvPr/>
        </p:nvSpPr>
        <p:spPr>
          <a:xfrm>
            <a:off x="2191385" y="2134235"/>
            <a:ext cx="4064000" cy="1198880"/>
          </a:xfrm>
          <a:prstGeom prst="rect">
            <a:avLst/>
          </a:prstGeom>
          <a:noFill/>
        </p:spPr>
        <p:txBody>
          <a:bodyPr wrap="square" rtlCol="0">
            <a:spAutoFit/>
          </a:bodyPr>
          <a:p>
            <a:pPr indent="457200"/>
            <a:r>
              <a:rPr lang="zh-CN" altLang="en-US"/>
              <a:t>想要旅游但是不知道去哪</a:t>
            </a:r>
            <a:r>
              <a:rPr lang="zh-CN" altLang="en-US"/>
              <a:t>怎么办？媒体平台上库库刷的旅游推荐城市没有一个喜欢的或者</a:t>
            </a:r>
            <a:r>
              <a:rPr lang="en-US" altLang="zh-CN"/>
              <a:t>no money no time to go</a:t>
            </a:r>
            <a:r>
              <a:rPr lang="zh-CN" altLang="en-US"/>
              <a:t>怎么办？</a:t>
            </a:r>
            <a:endParaRPr lang="zh-CN" altLang="en-US"/>
          </a:p>
        </p:txBody>
      </p:sp>
      <p:grpSp>
        <p:nvGrpSpPr>
          <p:cNvPr id="36" name="组合 35"/>
          <p:cNvGrpSpPr/>
          <p:nvPr/>
        </p:nvGrpSpPr>
        <p:grpSpPr>
          <a:xfrm>
            <a:off x="982980" y="2250440"/>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5" name="直接连接符 34"/>
          <p:cNvCxnSpPr/>
          <p:nvPr>
            <p:custDataLst>
              <p:tags r:id="rId1"/>
            </p:custDataLst>
          </p:nvPr>
        </p:nvCxnSpPr>
        <p:spPr>
          <a:xfrm>
            <a:off x="2164394" y="3428810"/>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srcRect l="3252" t="2917" r="3435" b="1285"/>
          <a:stretch>
            <a:fillRect/>
          </a:stretch>
        </p:blipFill>
        <p:spPr>
          <a:xfrm>
            <a:off x="7920000" y="1440000"/>
            <a:ext cx="2511769" cy="51855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91385" y="3105150"/>
            <a:ext cx="4064000" cy="1753235"/>
          </a:xfrm>
          <a:prstGeom prst="rect">
            <a:avLst/>
          </a:prstGeom>
          <a:noFill/>
        </p:spPr>
        <p:txBody>
          <a:bodyPr wrap="square" rtlCol="0">
            <a:spAutoFit/>
          </a:bodyPr>
          <a:p>
            <a:r>
              <a:rPr lang="zh-CN" altLang="en-US"/>
              <a:t>点击：</a:t>
            </a:r>
            <a:r>
              <a:rPr lang="zh-CN" altLang="en-US" b="1"/>
              <a:t>推荐出游地</a:t>
            </a:r>
            <a:endParaRPr lang="zh-CN" altLang="en-US" b="1"/>
          </a:p>
          <a:p>
            <a:r>
              <a:rPr lang="zh-CN" altLang="en-US"/>
              <a:t>选择个人偏好风格，预算，曾经去过的旅游地，计划出行日期出行时长等等，旅游小助手跟据用户的情况和信息</a:t>
            </a:r>
            <a:r>
              <a:rPr lang="zh-CN" altLang="en-US">
                <a:sym typeface="+mn-ea"/>
              </a:rPr>
              <a:t>，为你精准避雷和量身定制最适合你的最佳出行地</a:t>
            </a:r>
            <a:endParaRPr lang="zh-CN" altLang="en-US"/>
          </a:p>
        </p:txBody>
      </p:sp>
      <p:sp>
        <p:nvSpPr>
          <p:cNvPr id="6" name="文本框 5"/>
          <p:cNvSpPr txBox="1"/>
          <p:nvPr/>
        </p:nvSpPr>
        <p:spPr>
          <a:xfrm>
            <a:off x="2191385" y="1651000"/>
            <a:ext cx="4064000" cy="1198880"/>
          </a:xfrm>
          <a:prstGeom prst="rect">
            <a:avLst/>
          </a:prstGeom>
          <a:noFill/>
        </p:spPr>
        <p:txBody>
          <a:bodyPr wrap="square" rtlCol="0">
            <a:spAutoFit/>
          </a:bodyPr>
          <a:p>
            <a:pPr indent="457200"/>
            <a:r>
              <a:rPr lang="zh-CN" altLang="en-US"/>
              <a:t>想要旅游但是不知道去哪</a:t>
            </a:r>
            <a:r>
              <a:rPr lang="zh-CN" altLang="en-US"/>
              <a:t>怎么办？媒体平台上库库刷的旅游推荐城市没有一个喜欢的或者</a:t>
            </a:r>
            <a:r>
              <a:rPr lang="en-US" altLang="zh-CN"/>
              <a:t>no money no time to go</a:t>
            </a:r>
            <a:r>
              <a:rPr lang="zh-CN" altLang="en-US"/>
              <a:t>怎么办？</a:t>
            </a:r>
            <a:endParaRPr lang="zh-CN" altLang="en-US"/>
          </a:p>
        </p:txBody>
      </p:sp>
      <p:grpSp>
        <p:nvGrpSpPr>
          <p:cNvPr id="36" name="组合 35"/>
          <p:cNvGrpSpPr/>
          <p:nvPr/>
        </p:nvGrpSpPr>
        <p:grpSpPr>
          <a:xfrm>
            <a:off x="982980" y="1767205"/>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5" name="直接连接符 34"/>
          <p:cNvCxnSpPr/>
          <p:nvPr>
            <p:custDataLst>
              <p:tags r:id="rId1"/>
            </p:custDataLst>
          </p:nvPr>
        </p:nvCxnSpPr>
        <p:spPr>
          <a:xfrm>
            <a:off x="2164394" y="294557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rcRect l="5358" t="1970" r="5339" b="631"/>
          <a:stretch>
            <a:fillRect/>
          </a:stretch>
        </p:blipFill>
        <p:spPr>
          <a:xfrm>
            <a:off x="7920000" y="1440000"/>
            <a:ext cx="2505893" cy="5166249"/>
          </a:xfrm>
          <a:prstGeom prst="rect">
            <a:avLst/>
          </a:prstGeom>
        </p:spPr>
      </p:pic>
      <p:cxnSp>
        <p:nvCxnSpPr>
          <p:cNvPr id="9" name="直接连接符 8"/>
          <p:cNvCxnSpPr/>
          <p:nvPr>
            <p:custDataLst>
              <p:tags r:id="rId3"/>
            </p:custDataLst>
          </p:nvPr>
        </p:nvCxnSpPr>
        <p:spPr>
          <a:xfrm>
            <a:off x="2191699" y="501186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64080" y="5229860"/>
            <a:ext cx="4064000" cy="645160"/>
          </a:xfrm>
          <a:prstGeom prst="rect">
            <a:avLst/>
          </a:prstGeom>
          <a:noFill/>
        </p:spPr>
        <p:txBody>
          <a:bodyPr wrap="square" rtlCol="0">
            <a:spAutoFit/>
          </a:bodyPr>
          <a:p>
            <a:r>
              <a:rPr lang="zh-CN" altLang="en-US"/>
              <a:t>为你定制出推荐目的地，并陈列推荐理由以及景点</a:t>
            </a:r>
            <a:r>
              <a:rPr lang="zh-CN" altLang="en-US"/>
              <a:t>推荐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6500"/>
            <a:chOff x="2976152" y="4708118"/>
            <a:chExt cx="3766991" cy="716500"/>
          </a:xfrm>
        </p:grpSpPr>
        <p:sp>
          <p:nvSpPr>
            <p:cNvPr id="85" name="文本框 8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Travel Assistant</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57024" y="4708118"/>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旅游</a:t>
              </a:r>
              <a:r>
                <a:rPr lang="zh-CN" altLang="en-US" sz="2800" b="1" dirty="0">
                  <a:solidFill>
                    <a:schemeClr val="tx1">
                      <a:lumMod val="85000"/>
                      <a:lumOff val="15000"/>
                    </a:schemeClr>
                  </a:solidFill>
                </a:rPr>
                <a:t>助手</a:t>
              </a:r>
              <a:endParaRPr lang="zh-CN" altLang="en-US" sz="2800" b="1" dirty="0">
                <a:solidFill>
                  <a:schemeClr val="tx1">
                    <a:lumMod val="85000"/>
                    <a:lumOff val="15000"/>
                  </a:schemeClr>
                </a:solidFill>
              </a:endParaRPr>
            </a:p>
          </p:txBody>
        </p:sp>
      </p:grpSp>
      <p:sp>
        <p:nvSpPr>
          <p:cNvPr id="2" name="文本框 1"/>
          <p:cNvSpPr txBox="1"/>
          <p:nvPr/>
        </p:nvSpPr>
        <p:spPr>
          <a:xfrm>
            <a:off x="8387332" y="1074011"/>
            <a:ext cx="2974020"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4" name="文本框 3"/>
          <p:cNvSpPr txBox="1"/>
          <p:nvPr/>
        </p:nvSpPr>
        <p:spPr>
          <a:xfrm>
            <a:off x="12115165" y="-60960"/>
            <a:ext cx="4064000" cy="368300"/>
          </a:xfrm>
          <a:prstGeom prst="rect">
            <a:avLst/>
          </a:prstGeom>
          <a:noFill/>
        </p:spPr>
        <p:txBody>
          <a:bodyPr wrap="square" rtlCol="0">
            <a:spAutoFit/>
          </a:bodyPr>
          <a:lstStyle/>
          <a:p>
            <a:endParaRPr lang="zh-CN" altLang="en-US"/>
          </a:p>
        </p:txBody>
      </p:sp>
      <p:cxnSp>
        <p:nvCxnSpPr>
          <p:cNvPr id="8" name="直接连接符 7"/>
          <p:cNvCxnSpPr/>
          <p:nvPr/>
        </p:nvCxnSpPr>
        <p:spPr>
          <a:xfrm>
            <a:off x="3744546" y="1189538"/>
            <a:ext cx="470262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34565" y="2352040"/>
            <a:ext cx="4064000" cy="645160"/>
          </a:xfrm>
          <a:prstGeom prst="rect">
            <a:avLst/>
          </a:prstGeom>
          <a:noFill/>
        </p:spPr>
        <p:txBody>
          <a:bodyPr wrap="square" rtlCol="0">
            <a:spAutoFit/>
          </a:bodyPr>
          <a:p>
            <a:r>
              <a:rPr lang="zh-CN" altLang="en-US" b="1"/>
              <a:t>直接下滑，点击</a:t>
            </a:r>
            <a:r>
              <a:rPr lang="en-US" altLang="zh-CN" b="1"/>
              <a:t>“</a:t>
            </a:r>
            <a:r>
              <a:rPr lang="zh-CN" altLang="en-US" b="1"/>
              <a:t>去规划行程</a:t>
            </a:r>
            <a:r>
              <a:rPr lang="en-US" altLang="zh-CN" b="1"/>
              <a:t>”</a:t>
            </a:r>
            <a:endParaRPr lang="zh-CN" altLang="en-US" b="1"/>
          </a:p>
          <a:p>
            <a:endParaRPr lang="zh-CN" altLang="en-US"/>
          </a:p>
        </p:txBody>
      </p:sp>
      <p:sp>
        <p:nvSpPr>
          <p:cNvPr id="6" name="文本框 5"/>
          <p:cNvSpPr txBox="1"/>
          <p:nvPr/>
        </p:nvSpPr>
        <p:spPr>
          <a:xfrm>
            <a:off x="1940560" y="1892300"/>
            <a:ext cx="4064000" cy="368300"/>
          </a:xfrm>
          <a:prstGeom prst="rect">
            <a:avLst/>
          </a:prstGeom>
          <a:noFill/>
        </p:spPr>
        <p:txBody>
          <a:bodyPr wrap="square" rtlCol="0">
            <a:spAutoFit/>
          </a:bodyPr>
          <a:p>
            <a:pPr indent="457200" algn="l"/>
            <a:r>
              <a:rPr lang="zh-CN" altLang="en-US"/>
              <a:t>你通过</a:t>
            </a:r>
            <a:r>
              <a:rPr lang="en-US" altLang="zh-CN"/>
              <a:t>ai</a:t>
            </a:r>
            <a:r>
              <a:rPr lang="zh-CN" altLang="en-US"/>
              <a:t>小助手种草了出行地</a:t>
            </a:r>
            <a:r>
              <a:rPr lang="zh-CN" altLang="en-US"/>
              <a:t>之后</a:t>
            </a:r>
            <a:endParaRPr lang="zh-CN" altLang="en-US"/>
          </a:p>
        </p:txBody>
      </p:sp>
      <p:grpSp>
        <p:nvGrpSpPr>
          <p:cNvPr id="36" name="组合 35"/>
          <p:cNvGrpSpPr/>
          <p:nvPr/>
        </p:nvGrpSpPr>
        <p:grpSpPr>
          <a:xfrm>
            <a:off x="1026160" y="1638935"/>
            <a:ext cx="958215" cy="96647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5" name="直接连接符 34"/>
          <p:cNvCxnSpPr/>
          <p:nvPr>
            <p:custDataLst>
              <p:tags r:id="rId1"/>
            </p:custDataLst>
          </p:nvPr>
        </p:nvCxnSpPr>
        <p:spPr>
          <a:xfrm>
            <a:off x="2207574" y="225469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rcRect l="5918" t="2070" r="4218" b="761"/>
          <a:stretch>
            <a:fillRect/>
          </a:stretch>
        </p:blipFill>
        <p:spPr>
          <a:xfrm>
            <a:off x="6120000" y="1439365"/>
            <a:ext cx="2503075" cy="4771762"/>
          </a:xfrm>
          <a:prstGeom prst="rect">
            <a:avLst/>
          </a:prstGeom>
        </p:spPr>
      </p:pic>
      <p:pic>
        <p:nvPicPr>
          <p:cNvPr id="9" name="图片 8"/>
          <p:cNvPicPr>
            <a:picLocks noChangeAspect="1"/>
          </p:cNvPicPr>
          <p:nvPr/>
        </p:nvPicPr>
        <p:blipFill>
          <a:blip r:embed="rId3"/>
          <a:srcRect l="10023" t="1873" r="2642" b="964"/>
          <a:stretch>
            <a:fillRect/>
          </a:stretch>
        </p:blipFill>
        <p:spPr>
          <a:xfrm>
            <a:off x="9000000" y="1440000"/>
            <a:ext cx="2574557" cy="4771477"/>
          </a:xfrm>
          <a:prstGeom prst="rect">
            <a:avLst/>
          </a:prstGeom>
        </p:spPr>
      </p:pic>
      <p:sp>
        <p:nvSpPr>
          <p:cNvPr id="10" name="文本框 9"/>
          <p:cNvSpPr txBox="1"/>
          <p:nvPr/>
        </p:nvSpPr>
        <p:spPr>
          <a:xfrm>
            <a:off x="3544570" y="3258185"/>
            <a:ext cx="3960000" cy="720000"/>
          </a:xfrm>
          <a:prstGeom prst="rect">
            <a:avLst/>
          </a:prstGeom>
          <a:noFill/>
        </p:spPr>
        <p:txBody>
          <a:bodyPr wrap="square" rtlCol="0">
            <a:noAutofit/>
          </a:bodyPr>
          <a:p>
            <a:r>
              <a:rPr lang="en-US" altLang="zh-CN" sz="4400" b="1">
                <a:latin typeface="华文琥珀" panose="02010800040101010101" charset="-122"/>
                <a:ea typeface="华文琥珀" panose="02010800040101010101" charset="-122"/>
              </a:rPr>
              <a:t>or</a:t>
            </a:r>
            <a:endParaRPr lang="en-US" altLang="zh-CN" sz="4400" b="1">
              <a:latin typeface="华文琥珀" panose="02010800040101010101" charset="-122"/>
              <a:ea typeface="华文琥珀" panose="02010800040101010101" charset="-122"/>
            </a:endParaRPr>
          </a:p>
        </p:txBody>
      </p:sp>
      <p:sp>
        <p:nvSpPr>
          <p:cNvPr id="11" name="文本框 10"/>
          <p:cNvSpPr txBox="1"/>
          <p:nvPr/>
        </p:nvSpPr>
        <p:spPr>
          <a:xfrm>
            <a:off x="2506980" y="4655185"/>
            <a:ext cx="4064000" cy="368300"/>
          </a:xfrm>
          <a:prstGeom prst="rect">
            <a:avLst/>
          </a:prstGeom>
          <a:noFill/>
        </p:spPr>
        <p:txBody>
          <a:bodyPr wrap="square" rtlCol="0">
            <a:spAutoFit/>
          </a:bodyPr>
          <a:p>
            <a:r>
              <a:rPr lang="zh-CN" altLang="en-US"/>
              <a:t>你早有一个心仪的旅行</a:t>
            </a:r>
            <a:r>
              <a:rPr lang="zh-CN" altLang="en-US"/>
              <a:t>城市</a:t>
            </a:r>
            <a:endParaRPr lang="zh-CN" altLang="en-US"/>
          </a:p>
        </p:txBody>
      </p:sp>
      <p:grpSp>
        <p:nvGrpSpPr>
          <p:cNvPr id="39" name="组合 38"/>
          <p:cNvGrpSpPr/>
          <p:nvPr/>
        </p:nvGrpSpPr>
        <p:grpSpPr>
          <a:xfrm>
            <a:off x="1026160" y="4503420"/>
            <a:ext cx="957600" cy="964800"/>
            <a:chOff x="2959100" y="1866900"/>
            <a:chExt cx="1536700" cy="1536700"/>
          </a:xfrm>
        </p:grpSpPr>
        <p:sp>
          <p:nvSpPr>
            <p:cNvPr id="40" name="椭圆 39"/>
            <p:cNvSpPr/>
            <p:nvPr/>
          </p:nvSpPr>
          <p:spPr>
            <a:xfrm>
              <a:off x="2959100" y="1866900"/>
              <a:ext cx="1536700" cy="15367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3" name="直接连接符 12"/>
          <p:cNvCxnSpPr/>
          <p:nvPr>
            <p:custDataLst>
              <p:tags r:id="rId4"/>
            </p:custDataLst>
          </p:nvPr>
        </p:nvCxnSpPr>
        <p:spPr>
          <a:xfrm>
            <a:off x="2207574" y="5023295"/>
            <a:ext cx="3853815" cy="57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300605" y="5083810"/>
            <a:ext cx="4064000" cy="368300"/>
          </a:xfrm>
          <a:prstGeom prst="rect">
            <a:avLst/>
          </a:prstGeom>
          <a:noFill/>
        </p:spPr>
        <p:txBody>
          <a:bodyPr wrap="square" rtlCol="0">
            <a:spAutoFit/>
          </a:bodyPr>
          <a:p>
            <a:r>
              <a:rPr lang="zh-CN" altLang="en-US" b="1"/>
              <a:t>回到主页，点击</a:t>
            </a:r>
            <a:r>
              <a:rPr lang="en-US" altLang="zh-CN" b="1"/>
              <a:t>“</a:t>
            </a:r>
            <a:r>
              <a:rPr lang="zh-CN" altLang="en-US" b="1"/>
              <a:t>行程规划</a:t>
            </a:r>
            <a:r>
              <a:rPr lang="en-US" altLang="zh-CN" b="1"/>
              <a:t>”</a:t>
            </a:r>
            <a:endParaRPr lang="en-US" altLang="zh-CN"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par>
                                <p:cTn id="14" presetID="53" presetClass="entr" presetSubtype="16"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255.00196850393695,&quot;left&quot;:132.99023622047244,&quot;top&quot;:170.8740157480315,&quot;width&quot;:696}"/>
</p:tagLst>
</file>

<file path=ppt/tags/tag10.xml><?xml version="1.0" encoding="utf-8"?>
<p:tagLst xmlns:p="http://schemas.openxmlformats.org/presentationml/2006/main">
  <p:tag name="KSO_WM_DIAGRAM_VIRTUALLY_FRAME" val="{&quot;height&quot;:255.00196850393695,&quot;left&quot;:132.99023622047244,&quot;top&quot;:170.8740157480315,&quot;width&quot;:696}"/>
</p:tagLst>
</file>

<file path=ppt/tags/tag11.xml><?xml version="1.0" encoding="utf-8"?>
<p:tagLst xmlns:p="http://schemas.openxmlformats.org/presentationml/2006/main">
  <p:tag name="KSO_WM_DIAGRAM_VIRTUALLY_FRAME" val="{&quot;height&quot;:255.00196850393695,&quot;left&quot;:132.99023622047244,&quot;top&quot;:170.8740157480315,&quot;width&quot;:696}"/>
</p:tagLst>
</file>

<file path=ppt/tags/tag12.xml><?xml version="1.0" encoding="utf-8"?>
<p:tagLst xmlns:p="http://schemas.openxmlformats.org/presentationml/2006/main">
  <p:tag name="KSO_WM_DIAGRAM_VIRTUALLY_FRAME" val="{&quot;height&quot;:255.00196850393695,&quot;left&quot;:132.99023622047244,&quot;top&quot;:170.8740157480315,&quot;width&quot;:696}"/>
</p:tagLst>
</file>

<file path=ppt/tags/tag13.xml><?xml version="1.0" encoding="utf-8"?>
<p:tagLst xmlns:p="http://schemas.openxmlformats.org/presentationml/2006/main">
  <p:tag name="KSO_WM_DIAGRAM_VIRTUALLY_FRAME" val="{&quot;height&quot;:255.00196850393695,&quot;left&quot;:132.99023622047244,&quot;top&quot;:170.8740157480315,&quot;width&quot;:696}"/>
</p:tagLst>
</file>

<file path=ppt/tags/tag14.xml><?xml version="1.0" encoding="utf-8"?>
<p:tagLst xmlns:p="http://schemas.openxmlformats.org/presentationml/2006/main">
  <p:tag name="KSO_WM_DIAGRAM_VIRTUALLY_FRAME" val="{&quot;height&quot;:255.00196850393695,&quot;left&quot;:132.99023622047244,&quot;top&quot;:170.8740157480315,&quot;width&quot;:696}"/>
</p:tagLst>
</file>

<file path=ppt/tags/tag15.xml><?xml version="1.0" encoding="utf-8"?>
<p:tagLst xmlns:p="http://schemas.openxmlformats.org/presentationml/2006/main">
  <p:tag name="KSO_WM_DIAGRAM_VIRTUALLY_FRAME" val="{&quot;height&quot;:255.00196850393695,&quot;left&quot;:132.99023622047244,&quot;top&quot;:170.8740157480315,&quot;width&quot;:696}"/>
</p:tagLst>
</file>

<file path=ppt/tags/tag16.xml><?xml version="1.0" encoding="utf-8"?>
<p:tagLst xmlns:p="http://schemas.openxmlformats.org/presentationml/2006/main">
  <p:tag name="KSO_WM_DIAGRAM_VIRTUALLY_FRAME" val="{&quot;height&quot;:255.00196850393695,&quot;left&quot;:132.99023622047244,&quot;top&quot;:170.8740157480315,&quot;width&quot;:696}"/>
</p:tagLst>
</file>

<file path=ppt/tags/tag17.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18.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19.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xml><?xml version="1.0" encoding="utf-8"?>
<p:tagLst xmlns:p="http://schemas.openxmlformats.org/presentationml/2006/main">
  <p:tag name="KSO_WM_DIAGRAM_VIRTUALLY_FRAME" val="{&quot;height&quot;:255.00196850393695,&quot;left&quot;:132.99023622047244,&quot;top&quot;:170.8740157480315,&quot;width&quot;:696}"/>
</p:tagLst>
</file>

<file path=ppt/tags/tag20.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1.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2.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3.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4.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5.xml><?xml version="1.0" encoding="utf-8"?>
<p:tagLst xmlns:p="http://schemas.openxmlformats.org/presentationml/2006/main">
  <p:tag name="KSO_WM_DIAGRAM_VIRTUALLY_FRAME" val="{&quot;height&quot;:278.92228346456693,&quot;left&quot;:80.24535433070866,&quot;top&quot;:181.70944881889764,&quot;width&quot;:810.8796850393699}"/>
</p:tagLst>
</file>

<file path=ppt/tags/tag26.xml><?xml version="1.0" encoding="utf-8"?>
<p:tagLst xmlns:p="http://schemas.openxmlformats.org/presentationml/2006/main">
  <p:tag name="ISLIDE.DIAGRAM" val="58dd2056-292b-4f9c-8e53-2657d3afde17"/>
</p:tagLst>
</file>

<file path=ppt/tags/tag27.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28.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29.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xml><?xml version="1.0" encoding="utf-8"?>
<p:tagLst xmlns:p="http://schemas.openxmlformats.org/presentationml/2006/main">
  <p:tag name="KSO_WM_DIAGRAM_VIRTUALLY_FRAME" val="{&quot;height&quot;:255.00196850393695,&quot;left&quot;:132.99023622047244,&quot;top&quot;:170.8740157480315,&quot;width&quot;:696}"/>
</p:tagLst>
</file>

<file path=ppt/tags/tag30.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1.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2.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3.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4.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5.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6.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7.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8.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39.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xml><?xml version="1.0" encoding="utf-8"?>
<p:tagLst xmlns:p="http://schemas.openxmlformats.org/presentationml/2006/main">
  <p:tag name="KSO_WM_DIAGRAM_VIRTUALLY_FRAME" val="{&quot;height&quot;:255.00196850393695,&quot;left&quot;:132.99023622047244,&quot;top&quot;:170.8740157480315,&quot;width&quot;:696}"/>
</p:tagLst>
</file>

<file path=ppt/tags/tag40.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1.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2.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3.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4.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5.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6.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7.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8.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49.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5.xml><?xml version="1.0" encoding="utf-8"?>
<p:tagLst xmlns:p="http://schemas.openxmlformats.org/presentationml/2006/main">
  <p:tag name="KSO_WM_DIAGRAM_VIRTUALLY_FRAME" val="{&quot;height&quot;:255.00196850393695,&quot;left&quot;:132.99023622047244,&quot;top&quot;:170.8740157480315,&quot;width&quot;:696}"/>
</p:tagLst>
</file>

<file path=ppt/tags/tag50.xml><?xml version="1.0" encoding="utf-8"?>
<p:tagLst xmlns:p="http://schemas.openxmlformats.org/presentationml/2006/main">
  <p:tag name="KSO_WM_DIAGRAM_VIRTUALLY_FRAME" val="{&quot;height&quot;:324.2407874015747,&quot;left&quot;:153.42897637795278,&quot;top&quot;:145.44889763779528,&quot;width&quot;:382.97102362204726}"/>
</p:tagLst>
</file>

<file path=ppt/tags/tag51.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2.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3.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4.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5.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6.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7.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8.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59.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6.xml><?xml version="1.0" encoding="utf-8"?>
<p:tagLst xmlns:p="http://schemas.openxmlformats.org/presentationml/2006/main">
  <p:tag name="KSO_WM_DIAGRAM_VIRTUALLY_FRAME" val="{&quot;height&quot;:255.00196850393695,&quot;left&quot;:132.99023622047244,&quot;top&quot;:170.8740157480315,&quot;width&quot;:696}"/>
</p:tagLst>
</file>

<file path=ppt/tags/tag60.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61.xml><?xml version="1.0" encoding="utf-8"?>
<p:tagLst xmlns:p="http://schemas.openxmlformats.org/presentationml/2006/main">
  <p:tag name="KSO_WM_DIAGRAM_VIRTUALLY_FRAME" val="{&quot;height&quot;:404.3729133858269,&quot;left&quot;:476.85000961580226,&quot;top&quot;:118.25740157480315,&quot;width&quot;:400.0250297542765}"/>
</p:tagLst>
</file>

<file path=ppt/tags/tag62.xml><?xml version="1.0" encoding="utf-8"?>
<p:tagLst xmlns:p="http://schemas.openxmlformats.org/presentationml/2006/main">
  <p:tag name="KSO_WM_DIAGRAM_VIRTUALLY_FRAME" val="{&quot;height&quot;:255.00196850393695,&quot;left&quot;:132.99023622047244,&quot;top&quot;:170.8740157480315,&quot;width&quot;:696}"/>
</p:tagLst>
</file>

<file path=ppt/tags/tag63.xml><?xml version="1.0" encoding="utf-8"?>
<p:tagLst xmlns:p="http://schemas.openxmlformats.org/presentationml/2006/main">
  <p:tag name="KSO_WM_DIAGRAM_VIRTUALLY_FRAME" val="{&quot;height&quot;:255.00196850393695,&quot;left&quot;:132.99023622047244,&quot;top&quot;:170.8740157480315,&quot;width&quot;:696}"/>
</p:tagLst>
</file>

<file path=ppt/tags/tag64.xml><?xml version="1.0" encoding="utf-8"?>
<p:tagLst xmlns:p="http://schemas.openxmlformats.org/presentationml/2006/main">
  <p:tag name="KSO_WM_DIAGRAM_VIRTUALLY_FRAME" val="{&quot;height&quot;:255.00196850393695,&quot;left&quot;:132.99023622047244,&quot;top&quot;:170.8740157480315,&quot;width&quot;:696}"/>
</p:tagLst>
</file>

<file path=ppt/tags/tag65.xml><?xml version="1.0" encoding="utf-8"?>
<p:tagLst xmlns:p="http://schemas.openxmlformats.org/presentationml/2006/main">
  <p:tag name="KSO_WM_DIAGRAM_VIRTUALLY_FRAME" val="{&quot;height&quot;:255.00196850393695,&quot;left&quot;:132.99023622047244,&quot;top&quot;:170.8740157480315,&quot;width&quot;:696}"/>
</p:tagLst>
</file>

<file path=ppt/tags/tag66.xml><?xml version="1.0" encoding="utf-8"?>
<p:tagLst xmlns:p="http://schemas.openxmlformats.org/presentationml/2006/main">
  <p:tag name="KSO_WM_DIAGRAM_VIRTUALLY_FRAME" val="{&quot;height&quot;:255.00196850393695,&quot;left&quot;:132.99023622047244,&quot;top&quot;:170.8740157480315,&quot;width&quot;:696}"/>
</p:tagLst>
</file>

<file path=ppt/tags/tag67.xml><?xml version="1.0" encoding="utf-8"?>
<p:tagLst xmlns:p="http://schemas.openxmlformats.org/presentationml/2006/main">
  <p:tag name="KSO_WM_DIAGRAM_VIRTUALLY_FRAME" val="{&quot;height&quot;:255.00196850393695,&quot;left&quot;:132.99023622047244,&quot;top&quot;:170.8740157480315,&quot;width&quot;:696}"/>
</p:tagLst>
</file>

<file path=ppt/tags/tag68.xml><?xml version="1.0" encoding="utf-8"?>
<p:tagLst xmlns:p="http://schemas.openxmlformats.org/presentationml/2006/main">
  <p:tag name="KSO_WM_DIAGRAM_VIRTUALLY_FRAME" val="{&quot;height&quot;:255.00196850393695,&quot;left&quot;:132.99023622047244,&quot;top&quot;:170.8740157480315,&quot;width&quot;:696}"/>
</p:tagLst>
</file>

<file path=ppt/tags/tag69.xml><?xml version="1.0" encoding="utf-8"?>
<p:tagLst xmlns:p="http://schemas.openxmlformats.org/presentationml/2006/main">
  <p:tag name="KSO_WM_DIAGRAM_VIRTUALLY_FRAME" val="{&quot;height&quot;:255.00196850393695,&quot;left&quot;:132.99023622047244,&quot;top&quot;:170.8740157480315,&quot;width&quot;:696}"/>
</p:tagLst>
</file>

<file path=ppt/tags/tag7.xml><?xml version="1.0" encoding="utf-8"?>
<p:tagLst xmlns:p="http://schemas.openxmlformats.org/presentationml/2006/main">
  <p:tag name="KSO_WM_DIAGRAM_VIRTUALLY_FRAME" val="{&quot;height&quot;:255.00196850393695,&quot;left&quot;:132.99023622047244,&quot;top&quot;:170.8740157480315,&quot;width&quot;:696}"/>
</p:tagLst>
</file>

<file path=ppt/tags/tag70.xml><?xml version="1.0" encoding="utf-8"?>
<p:tagLst xmlns:p="http://schemas.openxmlformats.org/presentationml/2006/main">
  <p:tag name="KSO_WM_DIAGRAM_VIRTUALLY_FRAME" val="{&quot;height&quot;:255.00196850393695,&quot;left&quot;:132.99023622047244,&quot;top&quot;:170.8740157480315,&quot;width&quot;:696}"/>
</p:tagLst>
</file>

<file path=ppt/tags/tag71.xml><?xml version="1.0" encoding="utf-8"?>
<p:tagLst xmlns:p="http://schemas.openxmlformats.org/presentationml/2006/main">
  <p:tag name="KSO_WM_DIAGRAM_VIRTUALLY_FRAME" val="{&quot;height&quot;:255.00196850393695,&quot;left&quot;:132.99023622047244,&quot;top&quot;:170.8740157480315,&quot;width&quot;:696}"/>
</p:tagLst>
</file>

<file path=ppt/tags/tag72.xml><?xml version="1.0" encoding="utf-8"?>
<p:tagLst xmlns:p="http://schemas.openxmlformats.org/presentationml/2006/main">
  <p:tag name="KSO_WM_DIAGRAM_VIRTUALLY_FRAME" val="{&quot;height&quot;:255.00196850393695,&quot;left&quot;:132.99023622047244,&quot;top&quot;:170.8740157480315,&quot;width&quot;:696}"/>
</p:tagLst>
</file>

<file path=ppt/tags/tag73.xml><?xml version="1.0" encoding="utf-8"?>
<p:tagLst xmlns:p="http://schemas.openxmlformats.org/presentationml/2006/main">
  <p:tag name="KSO_WM_DIAGRAM_VIRTUALLY_FRAME" val="{&quot;height&quot;:255.00196850393695,&quot;left&quot;:132.99023622047244,&quot;top&quot;:170.8740157480315,&quot;width&quot;:696}"/>
</p:tagLst>
</file>

<file path=ppt/tags/tag74.xml><?xml version="1.0" encoding="utf-8"?>
<p:tagLst xmlns:p="http://schemas.openxmlformats.org/presentationml/2006/main">
  <p:tag name="KSO_WM_DIAGRAM_VIRTUALLY_FRAME" val="{&quot;height&quot;:255.00196850393695,&quot;left&quot;:132.99023622047244,&quot;top&quot;:170.8740157480315,&quot;width&quot;:696}"/>
</p:tagLst>
</file>

<file path=ppt/tags/tag75.xml><?xml version="1.0" encoding="utf-8"?>
<p:tagLst xmlns:p="http://schemas.openxmlformats.org/presentationml/2006/main">
  <p:tag name="KSO_WM_DIAGRAM_VIRTUALLY_FRAME" val="{&quot;height&quot;:255.00196850393695,&quot;left&quot;:132.99023622047244,&quot;top&quot;:170.8740157480315,&quot;width&quot;:696}"/>
</p:tagLst>
</file>

<file path=ppt/tags/tag76.xml><?xml version="1.0" encoding="utf-8"?>
<p:tagLst xmlns:p="http://schemas.openxmlformats.org/presentationml/2006/main">
  <p:tag name="KSO_WM_DIAGRAM_VIRTUALLY_FRAME" val="{&quot;height&quot;:255.00196850393695,&quot;left&quot;:132.99023622047244,&quot;top&quot;:170.8740157480315,&quot;width&quot;:696}"/>
</p:tagLst>
</file>

<file path=ppt/tags/tag77.xml><?xml version="1.0" encoding="utf-8"?>
<p:tagLst xmlns:p="http://schemas.openxmlformats.org/presentationml/2006/main">
  <p:tag name="KSO_WM_DIAGRAM_VIRTUALLY_FRAME" val="{&quot;height&quot;:255.00196850393695,&quot;left&quot;:132.99023622047244,&quot;top&quot;:170.8740157480315,&quot;width&quot;:696}"/>
</p:tagLst>
</file>

<file path=ppt/tags/tag78.xml><?xml version="1.0" encoding="utf-8"?>
<p:tagLst xmlns:p="http://schemas.openxmlformats.org/presentationml/2006/main">
  <p:tag name="KSO_WM_DIAGRAM_VIRTUALLY_FRAME" val="{&quot;height&quot;:255.00196850393695,&quot;left&quot;:132.99023622047244,&quot;top&quot;:170.8740157480315,&quot;width&quot;:696}"/>
</p:tagLst>
</file>

<file path=ppt/tags/tag79.xml><?xml version="1.0" encoding="utf-8"?>
<p:tagLst xmlns:p="http://schemas.openxmlformats.org/presentationml/2006/main">
  <p:tag name="KSO_WM_DIAGRAM_VIRTUALLY_FRAME" val="{&quot;height&quot;:255.00196850393695,&quot;left&quot;:132.99023622047244,&quot;top&quot;:170.8740157480315,&quot;width&quot;:696}"/>
</p:tagLst>
</file>

<file path=ppt/tags/tag8.xml><?xml version="1.0" encoding="utf-8"?>
<p:tagLst xmlns:p="http://schemas.openxmlformats.org/presentationml/2006/main">
  <p:tag name="KSO_WM_DIAGRAM_VIRTUALLY_FRAME" val="{&quot;height&quot;:255.00196850393695,&quot;left&quot;:132.99023622047244,&quot;top&quot;:170.8740157480315,&quot;width&quot;:696}"/>
</p:tagLst>
</file>

<file path=ppt/tags/tag80.xml><?xml version="1.0" encoding="utf-8"?>
<p:tagLst xmlns:p="http://schemas.openxmlformats.org/presentationml/2006/main">
  <p:tag name="KSO_WM_DIAGRAM_VIRTUALLY_FRAME" val="{&quot;height&quot;:255.00196850393695,&quot;left&quot;:132.99023622047244,&quot;top&quot;:170.8740157480315,&quot;width&quot;:696}"/>
</p:tagLst>
</file>

<file path=ppt/tags/tag81.xml><?xml version="1.0" encoding="utf-8"?>
<p:tagLst xmlns:p="http://schemas.openxmlformats.org/presentationml/2006/main">
  <p:tag name="KSO_WM_DIAGRAM_VIRTUALLY_FRAME" val="{&quot;height&quot;:255.00196850393695,&quot;left&quot;:132.99023622047244,&quot;top&quot;:170.8740157480315,&quot;width&quot;:696}"/>
</p:tagLst>
</file>

<file path=ppt/tags/tag82.xml><?xml version="1.0" encoding="utf-8"?>
<p:tagLst xmlns:p="http://schemas.openxmlformats.org/presentationml/2006/main">
  <p:tag name="KSO_WM_DIAGRAM_VIRTUALLY_FRAME" val="{&quot;height&quot;:255.00196850393695,&quot;left&quot;:132.99023622047244,&quot;top&quot;:170.8740157480315,&quot;width&quot;:696}"/>
</p:tagLst>
</file>

<file path=ppt/tags/tag83.xml><?xml version="1.0" encoding="utf-8"?>
<p:tagLst xmlns:p="http://schemas.openxmlformats.org/presentationml/2006/main">
  <p:tag name="KSO_WM_DIAGRAM_VIRTUALLY_FRAME" val="{&quot;height&quot;:255.00196850393695,&quot;left&quot;:132.99023622047244,&quot;top&quot;:170.8740157480315,&quot;width&quot;:696}"/>
</p:tagLst>
</file>

<file path=ppt/tags/tag84.xml><?xml version="1.0" encoding="utf-8"?>
<p:tagLst xmlns:p="http://schemas.openxmlformats.org/presentationml/2006/main">
  <p:tag name="KSO_WM_DIAGRAM_VIRTUALLY_FRAME" val="{&quot;height&quot;:255.00196850393695,&quot;left&quot;:132.99023622047244,&quot;top&quot;:170.8740157480315,&quot;width&quot;:696}"/>
</p:tagLst>
</file>

<file path=ppt/tags/tag85.xml><?xml version="1.0" encoding="utf-8"?>
<p:tagLst xmlns:p="http://schemas.openxmlformats.org/presentationml/2006/main">
  <p:tag name="KSO_WM_DIAGRAM_VIRTUALLY_FRAME" val="{&quot;height&quot;:255.00196850393695,&quot;left&quot;:132.99023622047244,&quot;top&quot;:170.8740157480315,&quot;width&quot;:696}"/>
</p:tagLst>
</file>

<file path=ppt/tags/tag86.xml><?xml version="1.0" encoding="utf-8"?>
<p:tagLst xmlns:p="http://schemas.openxmlformats.org/presentationml/2006/main">
  <p:tag name="KSO_WM_DIAGRAM_VIRTUALLY_FRAME" val="{&quot;height&quot;:255.00196850393695,&quot;left&quot;:132.99023622047244,&quot;top&quot;:170.8740157480315,&quot;width&quot;:696}"/>
</p:tagLst>
</file>

<file path=ppt/tags/tag87.xml><?xml version="1.0" encoding="utf-8"?>
<p:tagLst xmlns:p="http://schemas.openxmlformats.org/presentationml/2006/main">
  <p:tag name="KSO_WM_DIAGRAM_VIRTUALLY_FRAME" val="{&quot;height&quot;:255.00196850393695,&quot;left&quot;:132.99023622047244,&quot;top&quot;:170.8740157480315,&quot;width&quot;:696}"/>
</p:tagLst>
</file>

<file path=ppt/tags/tag88.xml><?xml version="1.0" encoding="utf-8"?>
<p:tagLst xmlns:p="http://schemas.openxmlformats.org/presentationml/2006/main">
  <p:tag name="ISLIDE.DIAGRAM" val="58dd2056-292b-4f9c-8e53-2657d3afde17"/>
</p:tagLst>
</file>

<file path=ppt/tags/tag89.xml><?xml version="1.0" encoding="utf-8"?>
<p:tagLst xmlns:p="http://schemas.openxmlformats.org/presentationml/2006/main">
  <p:tag name="ISLIDE.DIAGRAM" val="58dd2056-292b-4f9c-8e53-2657d3afde17"/>
</p:tagLst>
</file>

<file path=ppt/tags/tag9.xml><?xml version="1.0" encoding="utf-8"?>
<p:tagLst xmlns:p="http://schemas.openxmlformats.org/presentationml/2006/main">
  <p:tag name="KSO_WM_DIAGRAM_VIRTUALLY_FRAME" val="{&quot;height&quot;:255.00196850393695,&quot;left&quot;:132.99023622047244,&quot;top&quot;:170.8740157480315,&quot;width&quot;:696}"/>
</p:tagLst>
</file>

<file path=ppt/tags/tag90.xml><?xml version="1.0" encoding="utf-8"?>
<p:tagLst xmlns:p="http://schemas.openxmlformats.org/presentationml/2006/main">
  <p:tag name="ISLIDE.DIAGRAM" val="58dd2056-292b-4f9c-8e53-2657d3afde17"/>
</p:tagLst>
</file>

<file path=ppt/tags/tag91.xml><?xml version="1.0" encoding="utf-8"?>
<p:tagLst xmlns:p="http://schemas.openxmlformats.org/presentationml/2006/main">
  <p:tag name="ISLIDE.DIAGRAM" val="58dd2056-292b-4f9c-8e53-2657d3afde17"/>
</p:tagLst>
</file>

<file path=ppt/tags/tag92.xml><?xml version="1.0" encoding="utf-8"?>
<p:tagLst xmlns:p="http://schemas.openxmlformats.org/presentationml/2006/main">
  <p:tag name="ISLIDE.DIAGRAM" val="58dd2056-292b-4f9c-8e53-2657d3afde17"/>
</p:tagLst>
</file>

<file path=ppt/tags/tag93.xml><?xml version="1.0" encoding="utf-8"?>
<p:tagLst xmlns:p="http://schemas.openxmlformats.org/presentationml/2006/main">
  <p:tag name="ISLIDE.DIAGRAM" val="58dd2056-292b-4f9c-8e53-2657d3afde17"/>
</p:tagLst>
</file>

<file path=ppt/tags/tag94.xml><?xml version="1.0" encoding="utf-8"?>
<p:tagLst xmlns:p="http://schemas.openxmlformats.org/presentationml/2006/main">
  <p:tag name="ISLIDE.DIAGRAM" val="58dd2056-292b-4f9c-8e53-2657d3afde17"/>
</p:tagLst>
</file>

<file path=ppt/tags/tag95.xml><?xml version="1.0" encoding="utf-8"?>
<p:tagLst xmlns:p="http://schemas.openxmlformats.org/presentationml/2006/main">
  <p:tag name="ISPRING_PRESENTATION_TITLE" val="PowerPoint 演示文稿"/>
  <p:tag name="COMMONDATA" val="eyJoZGlkIjoiMzI0OWEyOGM5MTdiOGViZWQ4OGU3NDY3MzhjZDgxZDMifQ=="/>
</p:tagLst>
</file>

<file path=ppt/theme/theme1.xml><?xml version="1.0" encoding="utf-8"?>
<a:theme xmlns:a="http://schemas.openxmlformats.org/drawingml/2006/main" name="第一PPT，www.1ppt.com">
  <a:themeElements>
    <a:clrScheme name="自定义 275">
      <a:dk1>
        <a:srgbClr val="000000"/>
      </a:dk1>
      <a:lt1>
        <a:srgbClr val="FFFFFF"/>
      </a:lt1>
      <a:dk2>
        <a:srgbClr val="778495"/>
      </a:dk2>
      <a:lt2>
        <a:srgbClr val="F0F0F0"/>
      </a:lt2>
      <a:accent1>
        <a:srgbClr val="093759"/>
      </a:accent1>
      <a:accent2>
        <a:srgbClr val="1270B6"/>
      </a:accent2>
      <a:accent3>
        <a:srgbClr val="093759"/>
      </a:accent3>
      <a:accent4>
        <a:srgbClr val="1270B6"/>
      </a:accent4>
      <a:accent5>
        <a:srgbClr val="093759"/>
      </a:accent5>
      <a:accent6>
        <a:srgbClr val="1270B6"/>
      </a:accent6>
      <a:hlink>
        <a:srgbClr val="FFFFFF"/>
      </a:hlink>
      <a:folHlink>
        <a:srgbClr val="FFFFF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5935</Words>
  <Application>WPS 演示</Application>
  <PresentationFormat>宽屏</PresentationFormat>
  <Paragraphs>492</Paragraphs>
  <Slides>46</Slides>
  <Notes>21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宋体</vt:lpstr>
      <vt:lpstr>Wingdings</vt:lpstr>
      <vt:lpstr>Arial</vt:lpstr>
      <vt:lpstr>微软雅黑</vt:lpstr>
      <vt:lpstr>Century Gothic</vt:lpstr>
      <vt:lpstr>等线</vt:lpstr>
      <vt:lpstr>Arial Unicode MS</vt:lpstr>
      <vt:lpstr>Calibri</vt:lpstr>
      <vt:lpstr>仿宋</vt:lpstr>
      <vt:lpstr>华文中宋</vt:lpstr>
      <vt:lpstr>华文仿宋</vt:lpstr>
      <vt:lpstr>华文琥珀</vt:lpstr>
      <vt:lpstr>华文楷体</vt:lpstr>
      <vt:lpstr>华文新魏</vt:lpstr>
      <vt:lpstr>Agency FB</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86153</cp:lastModifiedBy>
  <cp:revision>19</cp:revision>
  <dcterms:created xsi:type="dcterms:W3CDTF">2024-10-17T14:59:00Z</dcterms:created>
  <dcterms:modified xsi:type="dcterms:W3CDTF">2024-11-01T19:38:42Z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2B3E8922005444218C7593492449D4B8_13</vt:lpwstr>
  </property>
</Properties>
</file>